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6" r:id="rId1"/>
    <p:sldMasterId id="2147484718" r:id="rId2"/>
    <p:sldMasterId id="2147484730" r:id="rId3"/>
    <p:sldMasterId id="2147484742" r:id="rId4"/>
    <p:sldMasterId id="2147484754" r:id="rId5"/>
    <p:sldMasterId id="2147484766" r:id="rId6"/>
    <p:sldMasterId id="2147484778" r:id="rId7"/>
    <p:sldMasterId id="2147484790" r:id="rId8"/>
    <p:sldMasterId id="2147484802" r:id="rId9"/>
    <p:sldMasterId id="2147484814" r:id="rId10"/>
  </p:sldMasterIdLst>
  <p:notesMasterIdLst>
    <p:notesMasterId r:id="rId36"/>
  </p:notesMasterIdLst>
  <p:sldIdLst>
    <p:sldId id="256" r:id="rId11"/>
    <p:sldId id="297" r:id="rId12"/>
    <p:sldId id="304" r:id="rId13"/>
    <p:sldId id="351" r:id="rId14"/>
    <p:sldId id="353" r:id="rId15"/>
    <p:sldId id="383" r:id="rId16"/>
    <p:sldId id="380" r:id="rId17"/>
    <p:sldId id="295" r:id="rId18"/>
    <p:sldId id="357" r:id="rId19"/>
    <p:sldId id="386" r:id="rId20"/>
    <p:sldId id="315" r:id="rId21"/>
    <p:sldId id="359" r:id="rId22"/>
    <p:sldId id="321" r:id="rId23"/>
    <p:sldId id="361" r:id="rId24"/>
    <p:sldId id="327" r:id="rId25"/>
    <p:sldId id="348" r:id="rId26"/>
    <p:sldId id="322" r:id="rId27"/>
    <p:sldId id="387" r:id="rId28"/>
    <p:sldId id="365" r:id="rId29"/>
    <p:sldId id="373" r:id="rId30"/>
    <p:sldId id="377" r:id="rId31"/>
    <p:sldId id="379" r:id="rId32"/>
    <p:sldId id="311" r:id="rId33"/>
    <p:sldId id="390" r:id="rId34"/>
    <p:sldId id="310" r:id="rId3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0829" autoAdjust="0"/>
  </p:normalViewPr>
  <p:slideViewPr>
    <p:cSldViewPr>
      <p:cViewPr varScale="1">
        <p:scale>
          <a:sx n="100" d="100"/>
          <a:sy n="100" d="100"/>
        </p:scale>
        <p:origin x="19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8541-A7A0-46BC-8631-D1F0B456C256}" type="datetimeFigureOut">
              <a:rPr lang="bg-BG" smtClean="0"/>
              <a:t>10.5.2024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2C35B-64DE-451B-8D7A-7D5797991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960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01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D3DF-6129-4A80-86A9-A0FBD2314F37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289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395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022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083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503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47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611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66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879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8A430-3C78-4E24-A99F-D008E56104BE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118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8A430-3C78-4E24-A99F-D008E56104BE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051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C35B-64DE-451B-8D7A-7D5797991D79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71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0" y="0"/>
            <a:chExt cx="4308" cy="2120"/>
          </a:xfrm>
        </p:grpSpPr>
        <p:sp>
          <p:nvSpPr>
            <p:cNvPr id="7172" name="未知"/>
            <p:cNvSpPr>
              <a:spLocks/>
            </p:cNvSpPr>
            <p:nvPr/>
          </p:nvSpPr>
          <p:spPr bwMode="auto">
            <a:xfrm>
              <a:off x="79" y="94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3" name="未知"/>
            <p:cNvSpPr>
              <a:spLocks/>
            </p:cNvSpPr>
            <p:nvPr/>
          </p:nvSpPr>
          <p:spPr bwMode="auto">
            <a:xfrm>
              <a:off x="39" y="279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4" name="未知"/>
            <p:cNvSpPr>
              <a:spLocks/>
            </p:cNvSpPr>
            <p:nvPr/>
          </p:nvSpPr>
          <p:spPr bwMode="auto">
            <a:xfrm>
              <a:off x="346" y="402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5" name="未知"/>
            <p:cNvSpPr>
              <a:spLocks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6" name="未知"/>
            <p:cNvSpPr>
              <a:spLocks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7" name="未知"/>
            <p:cNvSpPr>
              <a:spLocks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8" name="未知"/>
            <p:cNvSpPr>
              <a:spLocks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79" name="未知"/>
            <p:cNvSpPr>
              <a:spLocks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0" name="未知"/>
            <p:cNvSpPr>
              <a:spLocks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1" name="未知"/>
            <p:cNvSpPr>
              <a:spLocks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2" name="未知"/>
            <p:cNvSpPr>
              <a:spLocks/>
            </p:cNvSpPr>
            <p:nvPr/>
          </p:nvSpPr>
          <p:spPr bwMode="auto">
            <a:xfrm>
              <a:off x="1047" y="118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3" name="未知"/>
            <p:cNvSpPr>
              <a:spLocks/>
            </p:cNvSpPr>
            <p:nvPr/>
          </p:nvSpPr>
          <p:spPr bwMode="auto">
            <a:xfrm>
              <a:off x="1045" y="36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4" name="未知"/>
            <p:cNvSpPr>
              <a:spLocks/>
            </p:cNvSpPr>
            <p:nvPr/>
          </p:nvSpPr>
          <p:spPr bwMode="auto">
            <a:xfrm>
              <a:off x="961" y="106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5" name="未知"/>
            <p:cNvSpPr>
              <a:spLocks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6" name="未知"/>
            <p:cNvSpPr>
              <a:spLocks/>
            </p:cNvSpPr>
            <p:nvPr/>
          </p:nvSpPr>
          <p:spPr bwMode="auto">
            <a:xfrm>
              <a:off x="1000" y="78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7" name="未知"/>
            <p:cNvSpPr>
              <a:spLocks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8" name="未知"/>
            <p:cNvSpPr>
              <a:spLocks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89" name="未知"/>
            <p:cNvSpPr>
              <a:spLocks/>
            </p:cNvSpPr>
            <p:nvPr/>
          </p:nvSpPr>
          <p:spPr bwMode="auto">
            <a:xfrm>
              <a:off x="0" y="294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0" name="未知"/>
            <p:cNvSpPr>
              <a:spLocks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1" name="未知"/>
            <p:cNvSpPr>
              <a:spLocks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2" name="未知"/>
            <p:cNvSpPr>
              <a:spLocks/>
            </p:cNvSpPr>
            <p:nvPr/>
          </p:nvSpPr>
          <p:spPr bwMode="auto">
            <a:xfrm>
              <a:off x="964" y="962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3" name="未知"/>
            <p:cNvSpPr>
              <a:spLocks/>
            </p:cNvSpPr>
            <p:nvPr/>
          </p:nvSpPr>
          <p:spPr bwMode="auto">
            <a:xfrm>
              <a:off x="1088" y="478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4" name="未知"/>
            <p:cNvSpPr>
              <a:spLocks/>
            </p:cNvSpPr>
            <p:nvPr/>
          </p:nvSpPr>
          <p:spPr bwMode="auto">
            <a:xfrm>
              <a:off x="988" y="27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5" name="未知"/>
            <p:cNvSpPr>
              <a:spLocks/>
            </p:cNvSpPr>
            <p:nvPr/>
          </p:nvSpPr>
          <p:spPr bwMode="auto">
            <a:xfrm>
              <a:off x="1053" y="94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6" name="未知"/>
            <p:cNvSpPr>
              <a:spLocks/>
            </p:cNvSpPr>
            <p:nvPr/>
          </p:nvSpPr>
          <p:spPr bwMode="auto">
            <a:xfrm>
              <a:off x="1116" y="202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7" name="未知"/>
            <p:cNvSpPr>
              <a:spLocks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8" name="未知"/>
            <p:cNvSpPr>
              <a:spLocks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199" name="未知"/>
            <p:cNvSpPr>
              <a:spLocks/>
            </p:cNvSpPr>
            <p:nvPr/>
          </p:nvSpPr>
          <p:spPr bwMode="auto">
            <a:xfrm>
              <a:off x="1628" y="250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0" name="未知"/>
            <p:cNvSpPr>
              <a:spLocks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1" name="未知"/>
            <p:cNvSpPr>
              <a:spLocks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2" name="未知"/>
            <p:cNvSpPr>
              <a:spLocks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3" name="未知"/>
            <p:cNvSpPr>
              <a:spLocks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4" name="未知"/>
            <p:cNvSpPr>
              <a:spLocks/>
            </p:cNvSpPr>
            <p:nvPr/>
          </p:nvSpPr>
          <p:spPr bwMode="auto">
            <a:xfrm>
              <a:off x="1749" y="408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5" name="未知"/>
            <p:cNvSpPr>
              <a:spLocks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6" name="未知"/>
            <p:cNvSpPr>
              <a:spLocks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7" name="未知"/>
            <p:cNvSpPr>
              <a:spLocks/>
            </p:cNvSpPr>
            <p:nvPr/>
          </p:nvSpPr>
          <p:spPr bwMode="auto">
            <a:xfrm>
              <a:off x="3591" y="1292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8" name="未知"/>
            <p:cNvSpPr>
              <a:spLocks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09" name="未知"/>
            <p:cNvSpPr>
              <a:spLocks/>
            </p:cNvSpPr>
            <p:nvPr/>
          </p:nvSpPr>
          <p:spPr bwMode="auto">
            <a:xfrm>
              <a:off x="3957" y="1972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0" name="未知"/>
            <p:cNvSpPr>
              <a:spLocks/>
            </p:cNvSpPr>
            <p:nvPr/>
          </p:nvSpPr>
          <p:spPr bwMode="auto">
            <a:xfrm>
              <a:off x="4127" y="1922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1" name="未知"/>
            <p:cNvSpPr>
              <a:spLocks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2" name="未知"/>
            <p:cNvSpPr>
              <a:spLocks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3" name="未知"/>
            <p:cNvSpPr>
              <a:spLocks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4" name="未知"/>
            <p:cNvSpPr>
              <a:spLocks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5" name="未知"/>
            <p:cNvSpPr>
              <a:spLocks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6" name="未知"/>
            <p:cNvSpPr>
              <a:spLocks/>
            </p:cNvSpPr>
            <p:nvPr/>
          </p:nvSpPr>
          <p:spPr bwMode="auto">
            <a:xfrm>
              <a:off x="3279" y="1202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7" name="未知"/>
            <p:cNvSpPr>
              <a:spLocks/>
            </p:cNvSpPr>
            <p:nvPr/>
          </p:nvSpPr>
          <p:spPr bwMode="auto">
            <a:xfrm>
              <a:off x="3324" y="1339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8" name="未知"/>
            <p:cNvSpPr>
              <a:spLocks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19" name="未知"/>
            <p:cNvSpPr>
              <a:spLocks/>
            </p:cNvSpPr>
            <p:nvPr/>
          </p:nvSpPr>
          <p:spPr bwMode="auto">
            <a:xfrm>
              <a:off x="3400" y="826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0" name="未知"/>
            <p:cNvSpPr>
              <a:spLocks/>
            </p:cNvSpPr>
            <p:nvPr/>
          </p:nvSpPr>
          <p:spPr bwMode="auto">
            <a:xfrm>
              <a:off x="3414" y="945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1" name="未知"/>
            <p:cNvSpPr>
              <a:spLocks/>
            </p:cNvSpPr>
            <p:nvPr/>
          </p:nvSpPr>
          <p:spPr bwMode="auto">
            <a:xfrm>
              <a:off x="3457" y="1101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2" name="未知"/>
            <p:cNvSpPr>
              <a:spLocks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3" name="未知"/>
            <p:cNvSpPr>
              <a:spLocks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4" name="未知"/>
            <p:cNvSpPr>
              <a:spLocks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5" name="未知"/>
            <p:cNvSpPr>
              <a:spLocks/>
            </p:cNvSpPr>
            <p:nvPr/>
          </p:nvSpPr>
          <p:spPr bwMode="auto">
            <a:xfrm>
              <a:off x="3613" y="1384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6" name="未知"/>
            <p:cNvSpPr>
              <a:spLocks/>
            </p:cNvSpPr>
            <p:nvPr/>
          </p:nvSpPr>
          <p:spPr bwMode="auto">
            <a:xfrm>
              <a:off x="3880" y="1342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7" name="未知"/>
            <p:cNvSpPr>
              <a:spLocks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8" name="未知"/>
            <p:cNvSpPr>
              <a:spLocks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29" name="未知"/>
            <p:cNvSpPr>
              <a:spLocks/>
            </p:cNvSpPr>
            <p:nvPr/>
          </p:nvSpPr>
          <p:spPr bwMode="auto">
            <a:xfrm>
              <a:off x="3413" y="1391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0" name="未知"/>
            <p:cNvSpPr>
              <a:spLocks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1" name="未知"/>
            <p:cNvSpPr>
              <a:spLocks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2" name="未知"/>
            <p:cNvSpPr>
              <a:spLocks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3" name="未知"/>
            <p:cNvSpPr>
              <a:spLocks/>
            </p:cNvSpPr>
            <p:nvPr/>
          </p:nvSpPr>
          <p:spPr bwMode="auto">
            <a:xfrm>
              <a:off x="3471" y="1044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4" name="未知"/>
            <p:cNvSpPr>
              <a:spLocks/>
            </p:cNvSpPr>
            <p:nvPr/>
          </p:nvSpPr>
          <p:spPr bwMode="auto">
            <a:xfrm>
              <a:off x="3481" y="1056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5" name="未知"/>
            <p:cNvSpPr>
              <a:spLocks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6" name="未知"/>
            <p:cNvSpPr>
              <a:spLocks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7" name="未知"/>
            <p:cNvSpPr>
              <a:spLocks/>
            </p:cNvSpPr>
            <p:nvPr/>
          </p:nvSpPr>
          <p:spPr bwMode="auto">
            <a:xfrm>
              <a:off x="3198" y="1084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8" name="未知"/>
            <p:cNvSpPr>
              <a:spLocks/>
            </p:cNvSpPr>
            <p:nvPr/>
          </p:nvSpPr>
          <p:spPr bwMode="auto">
            <a:xfrm>
              <a:off x="3186" y="1044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39" name="未知"/>
            <p:cNvSpPr>
              <a:spLocks/>
            </p:cNvSpPr>
            <p:nvPr/>
          </p:nvSpPr>
          <p:spPr bwMode="auto">
            <a:xfrm>
              <a:off x="3188" y="1069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0" name="未知"/>
            <p:cNvSpPr>
              <a:spLocks/>
            </p:cNvSpPr>
            <p:nvPr/>
          </p:nvSpPr>
          <p:spPr bwMode="auto">
            <a:xfrm>
              <a:off x="4024" y="1692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1" name="未知"/>
            <p:cNvSpPr>
              <a:spLocks/>
            </p:cNvSpPr>
            <p:nvPr/>
          </p:nvSpPr>
          <p:spPr bwMode="auto">
            <a:xfrm>
              <a:off x="4255" y="1643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2" name="未知"/>
            <p:cNvSpPr>
              <a:spLocks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3" name="未知"/>
            <p:cNvSpPr>
              <a:spLocks/>
            </p:cNvSpPr>
            <p:nvPr/>
          </p:nvSpPr>
          <p:spPr bwMode="auto">
            <a:xfrm>
              <a:off x="4087" y="1596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4" name="未知"/>
            <p:cNvSpPr>
              <a:spLocks/>
            </p:cNvSpPr>
            <p:nvPr/>
          </p:nvSpPr>
          <p:spPr bwMode="auto">
            <a:xfrm>
              <a:off x="3934" y="1402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5" name="未知"/>
            <p:cNvSpPr>
              <a:spLocks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6" name="未知"/>
            <p:cNvSpPr>
              <a:spLocks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7" name="未知"/>
            <p:cNvSpPr>
              <a:spLocks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8" name="未知"/>
            <p:cNvSpPr>
              <a:spLocks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49" name="未知"/>
            <p:cNvSpPr>
              <a:spLocks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0" name="未知"/>
            <p:cNvSpPr>
              <a:spLocks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1" name="未知"/>
            <p:cNvSpPr>
              <a:spLocks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2" name="未知"/>
            <p:cNvSpPr>
              <a:spLocks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3" name="未知"/>
            <p:cNvSpPr>
              <a:spLocks/>
            </p:cNvSpPr>
            <p:nvPr/>
          </p:nvSpPr>
          <p:spPr bwMode="auto">
            <a:xfrm>
              <a:off x="2475" y="204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4" name="未知"/>
            <p:cNvSpPr>
              <a:spLocks/>
            </p:cNvSpPr>
            <p:nvPr/>
          </p:nvSpPr>
          <p:spPr bwMode="auto">
            <a:xfrm>
              <a:off x="2680" y="48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5" name="未知"/>
            <p:cNvSpPr>
              <a:spLocks/>
            </p:cNvSpPr>
            <p:nvPr/>
          </p:nvSpPr>
          <p:spPr bwMode="auto">
            <a:xfrm>
              <a:off x="2710" y="61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6" name="未知"/>
            <p:cNvSpPr>
              <a:spLocks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7" name="未知"/>
            <p:cNvSpPr>
              <a:spLocks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8" name="未知"/>
            <p:cNvSpPr>
              <a:spLocks/>
            </p:cNvSpPr>
            <p:nvPr/>
          </p:nvSpPr>
          <p:spPr bwMode="auto">
            <a:xfrm>
              <a:off x="3203" y="90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59" name="未知"/>
            <p:cNvSpPr>
              <a:spLocks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0" name="未知"/>
            <p:cNvSpPr>
              <a:spLocks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1" name="未知"/>
            <p:cNvSpPr>
              <a:spLocks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2" name="未知"/>
            <p:cNvSpPr>
              <a:spLocks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3" name="未知"/>
            <p:cNvSpPr>
              <a:spLocks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4" name="未知"/>
            <p:cNvSpPr>
              <a:spLocks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5" name="未知"/>
            <p:cNvSpPr>
              <a:spLocks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6" name="未知"/>
            <p:cNvSpPr>
              <a:spLocks/>
            </p:cNvSpPr>
            <p:nvPr/>
          </p:nvSpPr>
          <p:spPr bwMode="auto">
            <a:xfrm>
              <a:off x="2376" y="36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7" name="未知"/>
            <p:cNvSpPr>
              <a:spLocks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8" name="未知"/>
            <p:cNvSpPr>
              <a:spLocks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69" name="未知"/>
            <p:cNvSpPr>
              <a:spLocks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0" name="未知"/>
            <p:cNvSpPr>
              <a:spLocks/>
            </p:cNvSpPr>
            <p:nvPr/>
          </p:nvSpPr>
          <p:spPr bwMode="auto">
            <a:xfrm>
              <a:off x="2654" y="1515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1" name="未知"/>
            <p:cNvSpPr>
              <a:spLocks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2" name="未知"/>
            <p:cNvSpPr>
              <a:spLocks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3" name="未知"/>
            <p:cNvSpPr>
              <a:spLocks/>
            </p:cNvSpPr>
            <p:nvPr/>
          </p:nvSpPr>
          <p:spPr bwMode="auto">
            <a:xfrm>
              <a:off x="2623" y="1287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4" name="未知"/>
            <p:cNvSpPr>
              <a:spLocks/>
            </p:cNvSpPr>
            <p:nvPr/>
          </p:nvSpPr>
          <p:spPr bwMode="auto">
            <a:xfrm>
              <a:off x="2612" y="130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5" name="未知"/>
            <p:cNvSpPr>
              <a:spLocks/>
            </p:cNvSpPr>
            <p:nvPr/>
          </p:nvSpPr>
          <p:spPr bwMode="auto">
            <a:xfrm>
              <a:off x="2587" y="1343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6" name="未知"/>
            <p:cNvSpPr>
              <a:spLocks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7" name="未知"/>
            <p:cNvSpPr>
              <a:spLocks/>
            </p:cNvSpPr>
            <p:nvPr/>
          </p:nvSpPr>
          <p:spPr bwMode="auto">
            <a:xfrm>
              <a:off x="1873" y="342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8" name="未知"/>
            <p:cNvSpPr>
              <a:spLocks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279" name="未知"/>
            <p:cNvSpPr>
              <a:spLocks/>
            </p:cNvSpPr>
            <p:nvPr/>
          </p:nvSpPr>
          <p:spPr bwMode="auto">
            <a:xfrm>
              <a:off x="1574" y="91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7280" name="Picture 112" descr="artplus_nature_naturalcity4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1" name="Picture 113" descr="artplus_nature_naturalcity42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2" name="Picture 114" descr="artplus_nature_naturalcity42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3" name="Picture 115" descr="artplus_nature_naturalcity42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4" name="Rectangle 116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bg-BG" altLang="zh-CN" noProof="0"/>
              <a:t>Редакт. стил загл. образец</a:t>
            </a:r>
            <a:endParaRPr lang="zh-CN" altLang="bg-BG" noProof="0"/>
          </a:p>
        </p:txBody>
      </p:sp>
      <p:sp>
        <p:nvSpPr>
          <p:cNvPr id="7285" name="Rectangle 11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bg-BG" altLang="zh-CN" noProof="0"/>
              <a:t>Щракнете за редакция стил подзагл. обр.</a:t>
            </a:r>
            <a:endParaRPr lang="zh-CN" altLang="bg-BG" noProof="0"/>
          </a:p>
        </p:txBody>
      </p:sp>
      <p:pic>
        <p:nvPicPr>
          <p:cNvPr id="7286" name="Picture 118" descr="artplus_nature_naturalcity42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7" name="Picture 119" descr="artplus_nature_naturalcity42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8" name="Picture 120" descr="artplus_nature_naturalcity42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2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284" grpId="0" autoUpdateAnimBg="0"/>
      <p:bldP spid="7285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2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48662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bg-BG" altLang="zh-C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EFE24A-3719-4DA7-8425-2F8FAAC076DD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97665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425F-F10E-4CBA-9ED0-95DFD276D2D7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22949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bg-BG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D885808-7125-4EDC-9206-2F82B66A723C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40700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ED34-077F-4F08-B22E-1C9A508F5474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11102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FB04-FEF8-427C-B9E1-1FE02B2B1CAC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76225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C26-569E-4CC7-9226-B88950E05400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98481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627B-CE16-4073-A58A-BBD05EFD7184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77938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874DF5-0477-48E5-A4A6-426DCB72E813}" type="slidenum">
              <a:rPr lang="bg-BG" altLang="zh-CN" smtClean="0"/>
              <a:pPr/>
              <a:t>‹#›</a:t>
            </a:fld>
            <a:endParaRPr lang="bg-BG" altLang="zh-CN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91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bg-BG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D256CB-0DF8-48F7-8591-CE1898768986}" type="slidenum">
              <a:rPr lang="bg-BG" altLang="zh-CN" smtClean="0"/>
              <a:pPr/>
              <a:t>‹#›</a:t>
            </a:fld>
            <a:endParaRPr lang="bg-BG" altLang="zh-CN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176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E20D-2CCB-4A22-8C1E-2B83CE989FF0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44292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36728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altLang="zh-CN"/>
              <a:t>发展经济学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CAC1-2442-4C0F-BC8B-E394C5C79586}" type="slidenum">
              <a:rPr lang="bg-BG" altLang="zh-CN" smtClean="0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25621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3BBC-95F8-4DEC-B68A-92C5BA50BC2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53328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70DE-A63F-4BA8-AD92-ADD9E3E245B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94097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32F5-5ADA-4CD5-8371-DBDBF171C07C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421013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25F4-6A77-4808-94FB-F31EB9BF8BA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58075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7EA4-B2DD-4A88-90D2-8F3912B2E6B3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57827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E815-A64F-4BFE-886E-F2442C1A8B8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61391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C2757-C6F6-447E-B960-C5363B4366F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70318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E0A9D-4A99-4D96-A09B-31FA4098128A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57296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91811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707AA-2E5F-44F4-9177-4E80867942A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97366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F4FA4-495A-44AD-8691-40866DBD486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62402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790C-1B8B-4892-9831-0E0E5F07543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6322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75B7-E596-459F-957C-333648EDA9B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66295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88F62-18FB-4461-8442-FE250ED0F53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9143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3D09-9E79-4BE3-8403-079217897B5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81209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FEF88-98DB-4F98-B935-269137DCBF7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0371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B8280-3BDA-42FF-BDCF-0DADA836E4C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6514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C7231-1371-496A-91D4-661277D13392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17549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DD8E9-C299-4E28-A68C-72712D6DAB0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91725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8527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EF66-F056-4B15-B5A8-3C2F98E99B52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2046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0A19-2D19-45B4-9D52-9A13D488447B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77119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97F05-6F0D-4627-A326-D02070D9FE5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09279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A7D63-6E8A-4C1E-90F3-28371AB67B3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97284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712-A9BB-4DB8-A98A-BA8E01B6241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06080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91C8-F784-4104-816B-AE6B54A2A49C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92014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82FBF-26C0-4D4C-BC8A-B9C90311F8E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5340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D136-F491-44E5-B7F2-BD824847EB2B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12009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2CE7-67EF-4405-A45F-05AFA02D110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577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F17-5A2B-4C8B-AE96-2A417506511D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68408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399623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421DC-49AA-4F9B-9029-7C9BF3FD559F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406260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03CAF-5523-499A-89AE-224BA7EB503F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67181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A450-E54B-4C93-8E16-403C9AFAE94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97576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87A5C-EE52-4E8D-84E7-EA710A3F5A4A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88021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3DC41-2008-4DCE-9426-33FB92343B5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92720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3A7A3-5146-4656-A96C-597EB580F08B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0822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E1F3-5530-4DBC-B6FA-6D2CA59552C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70144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1DCD-DD10-4C2C-9395-74F86A727849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80729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FA26-4BFD-4E3E-9EBB-08B02F4D26A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92591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04C1-F653-4B3E-B4A0-F4333F642F3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87572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246903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E65D-6BC6-4524-9804-8A2C7AD57022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58777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68C5-4184-49DC-A8E3-5782CF440F79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4800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09B6-48A3-4CCF-A3E7-1B2D91821A69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61841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91892-067C-4006-B6A9-C774EB5E178B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48324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1B44-F7F3-4D5F-BE5A-211D480C09C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75281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7B5F9-17E3-4D94-98D2-F3E6EB66CB2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08784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AAEB7-1974-454F-831A-BFA4CEBA70B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27475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0D74-C89D-4E0A-8382-49D8938AB3F3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13473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33D0-B6F4-4B53-9BD6-476F0A98577C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72460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2D921-3833-4F8D-A744-0AB334CFC61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16158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79137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73F43-1FA8-443B-99BA-45049843B3B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38168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6B25-7BB3-4FDC-B4FF-371F7A1713C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57337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C9F7-82D5-4A7B-BDE2-0E1E06C429D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0223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8CDC-E848-4E3B-8145-43453379B35C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1951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AC849-8C68-4C0D-B72D-18172D81553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00566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75BDF-C239-40FC-9054-25417235E049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51552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3D94-A7E6-4207-B46E-299C41DEEA5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77152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E24A-3719-4DA7-8425-2F8FAAC076DD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1866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425F-F10E-4CBA-9ED0-95DFD276D2D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40479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A5CE-302D-4963-BFF4-8FF905799E8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98191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3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1ED34-077F-4F08-B22E-1C9A508F547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48608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FB04-FEF8-427C-B9E1-1FE02B2B1CAC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29355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BC26-569E-4CC7-9226-B88950E0540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75881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E627B-CE16-4073-A58A-BBD05EFD718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54677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4DF5-0477-48E5-A4A6-426DCB72E813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58659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256CB-0DF8-48F7-8591-CE189876898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7482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E20D-2CCB-4A22-8C1E-2B83CE989FF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97572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CAC1-2442-4C0F-BC8B-E394C5C79586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60604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图片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760412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bg-BG" altLang="zh-CN" noProof="0"/>
              <a:t>Редакт. стил загл. образец</a:t>
            </a:r>
            <a:endParaRPr lang="zh-CN" altLang="bg-BG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428875"/>
            <a:ext cx="6400800" cy="579438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bg-BG" altLang="zh-CN" noProof="0"/>
              <a:t>Щракнете за редакция стил подзагл. обр.</a:t>
            </a:r>
            <a:endParaRPr lang="zh-CN" altLang="bg-BG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6E46B1-A87F-4D03-8BF8-78B068168571}" type="slidenum">
              <a:rPr lang="bg-BG" altLang="zh-CN"/>
              <a:pPr/>
              <a:t>‹#›</a:t>
            </a:fld>
            <a:endParaRPr lang="bg-BG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build="p" autoUpdateAnimBg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F633-2BBC-4E93-8129-969AB239133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85886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354548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AAF76-0187-4545-9657-6A9E5449769F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43661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8313" y="119856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59313" y="119856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EBFA9-C55C-4F44-8DB3-01761C6A3FB2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24606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21D32-16AA-4EEA-8198-F8EB3BC4E55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10235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720D-6A57-4138-B88C-C841FB5B7A7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61342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ADFC-459D-443B-8460-4046BB5BEC27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0715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1513C-4C30-4569-98C4-67AEA085782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05827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3E99-D795-4785-8737-92BAAB28A4A5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84828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A41FB-D271-42BD-99B4-0DB1FB69CEE0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16012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40513" y="292100"/>
            <a:ext cx="2057400" cy="573087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92100"/>
            <a:ext cx="6019800" cy="573087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EB35-99D4-4871-8C42-F723260659BA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415116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8835-D1F2-4026-BB0C-E6F88DE925DE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40993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78598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C0F69-0C86-4040-B8F7-D8AAB48A0C04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81193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4BDD-130A-4B17-8362-7092C0942BA1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93127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F3B33-D51B-4610-9112-02FEFA2BA2ED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26386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CDE99-AB7E-4E16-BA70-8063EA589BD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93929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76AFA-C4FA-4932-A8CD-59A7E5052CFA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21822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BF6FF-9220-48DB-AA63-77AC9A6AE7B3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9663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F586-7CB4-4F9F-BC94-5B04B28A34CD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234123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6BD68-A5A5-49ED-8784-CA56C4B08338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05253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0329-B438-4680-B792-CE91588252DF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134013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zh-CN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31F88-C661-4F13-95CE-FEF4DE5F7BF9}" type="slidenum">
              <a:rPr lang="bg-BG" altLang="zh-CN"/>
              <a:pPr/>
              <a:t>‹#›</a:t>
            </a:fld>
            <a:endParaRPr lang="bg-BG" altLang="zh-CN"/>
          </a:p>
        </p:txBody>
      </p:sp>
    </p:spTree>
    <p:extLst>
      <p:ext uri="{BB962C8B-B14F-4D97-AF65-F5344CB8AC3E}">
        <p14:creationId xmlns:p14="http://schemas.microsoft.com/office/powerpoint/2010/main" val="362962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pic>
        <p:nvPicPr>
          <p:cNvPr id="6149" name="Picture 5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FD3BC533-5319-427E-9FF7-FF57CC0C6CB2}" type="slidenum">
              <a:rPr lang="bg-BG" altLang="zh-CN"/>
              <a:pPr/>
              <a:t>‹#›</a:t>
            </a:fld>
            <a:endParaRPr lang="bg-BG" altLang="zh-CN"/>
          </a:p>
        </p:txBody>
      </p:sp>
      <p:pic>
        <p:nvPicPr>
          <p:cNvPr id="1031" name="Picture 7" descr="封面w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98B5936B-B511-40B0-A3F2-4BD3407DF177}" type="slidenum">
              <a:rPr lang="bg-BG" altLang="zh-CN"/>
              <a:pPr/>
              <a:t>‹#›</a:t>
            </a:fld>
            <a:endParaRPr lang="bg-BG" altLang="zh-CN"/>
          </a:p>
        </p:txBody>
      </p:sp>
      <p:pic>
        <p:nvPicPr>
          <p:cNvPr id="2055" name="Picture 7" descr="内页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6F7AD1DB-B24F-4BB7-ABB4-B9892C035B1E}" type="slidenum">
              <a:rPr lang="bg-BG" altLang="zh-CN"/>
              <a:pPr/>
              <a:t>‹#›</a:t>
            </a:fld>
            <a:endParaRPr lang="bg-BG" altLang="zh-CN"/>
          </a:p>
        </p:txBody>
      </p:sp>
      <p:pic>
        <p:nvPicPr>
          <p:cNvPr id="3079" name="Picture 7" descr="内页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内页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AD34F8B3-E953-42DF-AF82-AF2D0014F573}" type="slidenum">
              <a:rPr lang="bg-BG" altLang="zh-CN"/>
              <a:pPr/>
              <a:t>‹#›</a:t>
            </a:fld>
            <a:endParaRPr lang="bg-BG" altLang="zh-CN"/>
          </a:p>
        </p:txBody>
      </p:sp>
      <p:pic>
        <p:nvPicPr>
          <p:cNvPr id="4103" name="Picture 7" descr="内页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2921AD01-595E-4717-A07F-285FEC2B8469}" type="slidenum">
              <a:rPr lang="bg-BG" altLang="zh-CN"/>
              <a:pPr/>
              <a:t>‹#›</a:t>
            </a:fld>
            <a:endParaRPr lang="bg-BG" altLang="zh-CN"/>
          </a:p>
        </p:txBody>
      </p:sp>
      <p:pic>
        <p:nvPicPr>
          <p:cNvPr id="5127" name="Picture 7" descr="封底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bg-BG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r>
              <a:rPr lang="bg-BG" altLang="zh-CN"/>
              <a:t>发展经济学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CD885808-7125-4EDC-9206-2F82B66A723C}" type="slidenum">
              <a:rPr lang="bg-BG" altLang="zh-CN"/>
              <a:pPr/>
              <a:t>‹#›</a:t>
            </a:fld>
            <a:endParaRPr lang="bg-BG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图片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92100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856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9F7C84-B2E3-421B-A22D-51487025E2B6}" type="slidenum">
              <a:rPr lang="bg-BG" altLang="zh-CN"/>
              <a:pPr/>
              <a:t>‹#›</a:t>
            </a:fld>
            <a:endParaRPr lang="bg-BG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bg-BG"/>
              <a:t>单击此处编辑母版文本样式</a:t>
            </a:r>
          </a:p>
          <a:p>
            <a:pPr lvl="1"/>
            <a:r>
              <a:rPr lang="zh-CN" altLang="bg-BG"/>
              <a:t>第二级</a:t>
            </a:r>
          </a:p>
          <a:p>
            <a:pPr lvl="2"/>
            <a:r>
              <a:rPr lang="zh-CN" altLang="bg-BG"/>
              <a:t>第三级</a:t>
            </a:r>
          </a:p>
          <a:p>
            <a:pPr lvl="3"/>
            <a:r>
              <a:rPr lang="zh-CN" altLang="bg-BG"/>
              <a:t>第四级</a:t>
            </a:r>
          </a:p>
          <a:p>
            <a:pPr lvl="4"/>
            <a:r>
              <a:rPr lang="zh-CN" altLang="bg-BG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BE471E-C964-4001-9574-2542493B1D70}" type="slidenum">
              <a:rPr lang="bg-BG" altLang="zh-CN"/>
              <a:pPr/>
              <a:t>‹#›</a:t>
            </a:fld>
            <a:endParaRPr lang="bg-BG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9226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47640" y="1272800"/>
            <a:ext cx="4908465" cy="4312402"/>
          </a:xfr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bg-BG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 ВЪНШНО ОЦЕНЯВАНЕ</a:t>
            </a:r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5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 </a:t>
            </a:r>
            <a:br>
              <a:rPr lang="bg-BG" sz="5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g-BG" sz="5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355080" y="1272800"/>
            <a:ext cx="1860980" cy="43124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g-BG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Регионално управление на образованието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bg-BG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bg-BG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София-област</a:t>
            </a:r>
          </a:p>
        </p:txBody>
      </p:sp>
      <p:cxnSp>
        <p:nvCxnSpPr>
          <p:cNvPr id="9235" name="Straight Connector 9234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932363" y="40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952" cy="4543085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осигуряване на секретността директорът създава необходимите условия всички служебни лица – членовете на УКОПНВО, квесторите и учителите консултанти, да нямат достъп до мобилни и електронни комуникационни средства, както и да не напускат сградата на училището до края на изпитния ден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45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03" y="1222375"/>
            <a:ext cx="7232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bg-B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980728"/>
            <a:ext cx="8064896" cy="56886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rgbClr val="000000"/>
                </a:solidFill>
              </a:rPr>
              <a:t>   </a:t>
            </a:r>
            <a:r>
              <a:rPr lang="bg-BG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 на УКОПНВО:</a:t>
            </a:r>
          </a:p>
          <a:p>
            <a:pPr algn="just">
              <a:lnSpc>
                <a:spcPct val="90000"/>
              </a:lnSpc>
            </a:pPr>
            <a:r>
              <a:rPr lang="bg-BG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 от директора на училището големите прозрачни секретни пликове, в които се съхраняват изпитните комплекти (а за учениците със СОП – и  изпитни материали), и ги разрязва в негово присъствие.</a:t>
            </a:r>
          </a:p>
          <a:p>
            <a:pPr algn="just">
              <a:lnSpc>
                <a:spcPct val="90000"/>
              </a:lnSpc>
            </a:pPr>
            <a:r>
              <a:rPr lang="bg-BG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 изпитните комплекти, както и други помощни материали по зали на квесторите, преди да влязат за дежурство в съответната зала.</a:t>
            </a:r>
          </a:p>
          <a:p>
            <a:pPr algn="just">
              <a:lnSpc>
                <a:spcPct val="90000"/>
              </a:lnSpc>
            </a:pPr>
            <a:r>
              <a:rPr lang="bg-BG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Членовете на УКОПНВО събират информация за неявилите се ученици от квесторите по зали и я предават на директора непосредствено преди началото на изпита.</a:t>
            </a:r>
          </a:p>
          <a:p>
            <a:pPr algn="just">
              <a:lnSpc>
                <a:spcPct val="90000"/>
              </a:lnSpc>
            </a:pPr>
            <a:r>
              <a:rPr lang="bg-BG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приключване на времето за работа по Част 1 директорът отразява в електронната система броя на явилите се ученици, за ЧЕ – до приключване на изпита.</a:t>
            </a:r>
          </a:p>
        </p:txBody>
      </p:sp>
    </p:spTree>
    <p:extLst>
      <p:ext uri="{BB962C8B-B14F-4D97-AF65-F5344CB8AC3E}">
        <p14:creationId xmlns:p14="http://schemas.microsoft.com/office/powerpoint/2010/main" val="349605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064896" cy="5328592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 на УКОПНВО в присъствието на директора на училището записва, разсекретява и отпечатва всяка част от изпитния тест за НВО, след което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 на УКОПНВО размножават съответната част от изпитния тест в брой, равен на броя на явилите се ученици в помещение с видеонаблюдение.</a:t>
            </a:r>
          </a:p>
          <a:p>
            <a:pPr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Същата процедура се прилага и при записване, разсекретяване и размножаване на аудиофайловете за преразказа/компонента „Слушане с разбиране“ на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аудионосители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брой, равен на броя на изпитните зали.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 с видеонаблюдение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записващата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 да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самият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вариант.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2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90638"/>
            <a:ext cx="7992888" cy="5279330"/>
          </a:xfrm>
        </p:spPr>
        <p:txBody>
          <a:bodyPr>
            <a:noAutofit/>
          </a:bodyPr>
          <a:lstStyle/>
          <a:p>
            <a:pPr marL="533400" indent="-533400"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УКОПНВО минават по зали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квесторите във всяка зала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поставени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непрозрачни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хартиени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пликове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БЕЛ/по чужд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аудионосителя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преразказа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/за компонента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на изискванията за опазване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секретността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при нарушена цялост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директора на училището и от председателя на УКОПНВО.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неразделна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 от документацията за НВО в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 и се съхранява с нея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84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2373126"/>
            <a:ext cx="8136904" cy="4368241"/>
          </a:xfrm>
        </p:spPr>
        <p:txBody>
          <a:bodyPr>
            <a:noAutofit/>
          </a:bodyPr>
          <a:lstStyle/>
          <a:p>
            <a:pPr lvl="0"/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 изпита.</a:t>
            </a:r>
          </a:p>
          <a:p>
            <a:pPr lvl="0"/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на изпита.</a:t>
            </a:r>
          </a:p>
          <a:p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приключване на времето за работа по Част 1 на НВО по БЕЛ и математика директорът отразява в електронната система броя на явилите се ученици.</a:t>
            </a:r>
          </a:p>
          <a:p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приключване на изпита по чужд език директорът отразява в електронната система броя на явилите се ученици.</a:t>
            </a:r>
          </a:p>
          <a:p>
            <a:pPr marL="0" lvl="0" indent="0" algn="ctr">
              <a:buNone/>
            </a:pPr>
            <a:r>
              <a:rPr lang="bg-BG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bg-BG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702" y="108725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Директорът отразява в електронната система: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9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971600" y="1052736"/>
            <a:ext cx="7344816" cy="1152128"/>
          </a:xfrm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приключване на изпита</a:t>
            </a:r>
            <a:endParaRPr lang="bg-BG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66006" y="2060848"/>
            <a:ext cx="8064896" cy="4248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bg-BG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Директорът предава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bg-BG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приемно-предавателен протокол:</a:t>
            </a:r>
            <a:endParaRPr lang="bg-BG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spcBef>
                <a:spcPts val="600"/>
              </a:spcBef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Индивидуалните изпитни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окомплектовани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30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3400" indent="-53340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Копия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дежурство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всяка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текст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оригинала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Обобщена справка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явилите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неявилите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just">
              <a:spcBef>
                <a:spcPts val="600"/>
              </a:spcBef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Протокол за отваряне на резервен изпитен комплект (ако е изготвен такъв).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45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09600"/>
            <a:ext cx="5265632" cy="1019200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28800"/>
            <a:ext cx="7778826" cy="441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chemeClr val="tx1"/>
                </a:solidFill>
              </a:rPr>
              <a:t>   </a:t>
            </a: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т. 38 от ПИС: </a:t>
            </a:r>
          </a:p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изнесена изпитна работа от изпитна зала </a:t>
            </a: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приема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квестор/от директор на училище/от УКОПНВО/от РКОПНВО/, не се засекретява и не се оценява. </a:t>
            </a:r>
          </a:p>
          <a:p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оценяват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непоставени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плика с индивидуалната изпитна работа листове от изпитния комплект на ученика.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7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624737" cy="72008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 квесторите!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7961313" cy="5328592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мобилни и електронни комуникационни средства, както и не напускат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сградата на училището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края на изпитния ден. </a:t>
            </a:r>
            <a:endParaRPr lang="bg-BG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Изрично напомнят на учениците да изключат изцяло техническите си средства за комуникация и да ги оставят на обособеното за целта място в изпитната зала.</a:t>
            </a:r>
          </a:p>
          <a:p>
            <a:pPr lvl="0"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Проверяват изправността на техниката за слушане на аудиофайла за НВО по БЕЛ и по чужд език.</a:t>
            </a:r>
          </a:p>
          <a:p>
            <a:pPr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Посочват персоналното място на всеки ученик, което е обозначено с етикет с неговото име.</a:t>
            </a:r>
          </a:p>
          <a:p>
            <a:pPr marL="0" lvl="0" indent="0" algn="just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7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49358" cy="72008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 квесторите!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848872" cy="4536504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Предоставят на всеки ученик изпитен комплект и помощни материали (за изпита по математика – и математическите формули).</a:t>
            </a:r>
          </a:p>
          <a:p>
            <a:pPr lvl="0"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Запознават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инструктажа за ученика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изискват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ученик в протокола за дежурство при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изпит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допускат ученик да наруши анонимността на изпитната работа.</a:t>
            </a:r>
          </a:p>
          <a:p>
            <a:pPr algn="just"/>
            <a:r>
              <a:rPr lang="bg-BG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Внимание</a:t>
            </a:r>
            <a:r>
              <a:rPr lang="bg-BG" sz="240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се допуска предварителното отделяне от квестора нито на листа с указания за работа, нито на прикрепената към него идентификационна бланка.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265632" cy="792088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 квесторите!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064896" cy="5688632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Подмяна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комплект се допуска само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във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определено за работа по Част 1.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приключване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Част 1 по БЕЛ или по математика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квесторът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проверява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дали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пликовете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Част 1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запечатани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поставени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 ученика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 него.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Следи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отделянето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материал за Част 1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текст по БЕЛ и по математика,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листовете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чернова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математическите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(за НВО по математика),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които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трябва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бъдат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поставяни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големия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ученик да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свитъка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белова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без да 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запечатва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Следи Част 2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текст,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листовете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чернова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математическите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да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бъдат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поставяни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големия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704856" cy="646331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 НВО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208912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Наредба № 11/01.09.2016 г. на МОН за оценяване на резултатите от обучението на учениците.</a:t>
            </a:r>
          </a:p>
          <a:p>
            <a:pPr algn="just"/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Заповед № РД 09-2050/28.08.2023 г. на министъра на образованието и науката за определяне на дати за провеждане на НВО в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IV, VII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X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клас през учебната 2023/2024 година.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 №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РД 09-4329/28.12.2023 г.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министъра на образованието и науката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утвърдени Правила за информационна сигурност при организацията, провеждането и оценяването на НВО в края на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VII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клас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 учебната 2023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2024 година.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839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086353" cy="5760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 квесторите!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676456" cy="4968552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Приемат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изпитната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работа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ученик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работното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място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Подписват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идентификационната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бланка на ученика.</a:t>
            </a:r>
          </a:p>
          <a:p>
            <a:pPr lvl="0" algn="just">
              <a:spcBef>
                <a:spcPts val="60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Поставят знака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свитъка за белова след края на написания от ученика текст/на решението на всяка задача.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Събират и поставят индивидуалните пликове с изпитните работи на учениците в залата в плик с дъно, върху който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отбелязват учебния предмет и броя на изпитните работи в плика, </a:t>
            </a:r>
            <a:r>
              <a:rPr lang="bg-BG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 да го запечатва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bg-BG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bg-BG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spcBef>
                <a:spcPts val="600"/>
              </a:spcBef>
              <a:buNone/>
              <a:tabLst>
                <a:tab pos="180340" algn="l"/>
              </a:tabLst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8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052736"/>
            <a:ext cx="7920879" cy="518457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180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наличие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ученици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със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СОП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квесторите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присъствието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учителя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консултант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поставят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запечатват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положили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брайл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уголемен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шрифт/с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компютър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със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синтетична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синтезаторна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компютър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съхранение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училището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Малкият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листът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отговори (запечатан в отделен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свитъкът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белова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(запечатан в отделен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дешифрирани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 учителя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консултант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запечатват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индивидуален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изпитна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работа на ученика,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поставя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дъно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директора.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332656"/>
            <a:ext cx="6408712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за квесторите!</a:t>
            </a:r>
          </a:p>
        </p:txBody>
      </p:sp>
    </p:spTree>
    <p:extLst>
      <p:ext uri="{BB962C8B-B14F-4D97-AF65-F5344CB8AC3E}">
        <p14:creationId xmlns:p14="http://schemas.microsoft.com/office/powerpoint/2010/main" val="21385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318" y="1016543"/>
            <a:ext cx="5241993" cy="1320800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Още за НВО</a:t>
            </a:r>
            <a:br>
              <a:rPr lang="bg-BG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71" y="2164673"/>
            <a:ext cx="7992888" cy="4700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Директорът съхранява в продължение на една година от датата на провеждане на изпита документацията свързана с организирането и провеждането на националното външно оценяване, а след изтичане на годината ги унищожава с протокол.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0638"/>
            <a:ext cx="7488832" cy="864096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ВАЖНИ ДАТИ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2686" y="2348880"/>
            <a:ext cx="7560840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g-BG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bg-BG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ценяване на изпитните работи –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22.06 – до 29.06.2024 г.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 на резултатите от НВО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02 юли 2024 г. вкл.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spcBef>
                <a:spcPts val="600"/>
              </a:spcBef>
              <a:buNone/>
            </a:pPr>
            <a:r>
              <a:rPr lang="bg-BG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bg-BG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4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DFC2-E4EE-4E96-9A5D-564A9FF7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37" y="609600"/>
            <a:ext cx="5892775" cy="1019200"/>
          </a:xfrm>
        </p:spPr>
        <p:txBody>
          <a:bodyPr>
            <a:normAutofit fontScale="90000"/>
          </a:bodyPr>
          <a:lstStyle/>
          <a:p>
            <a:r>
              <a:rPr lang="bg-BG" sz="2400" dirty="0"/>
              <a:t>Допълнително определена дата за провеждане на изпит от НВО в </a:t>
            </a:r>
            <a:r>
              <a:rPr lang="en-US" sz="2400" dirty="0"/>
              <a:t>VII </a:t>
            </a:r>
            <a:r>
              <a:rPr lang="bg-BG" sz="2400" dirty="0"/>
              <a:t>клас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F4E4-DD82-41C1-B1A8-3AEA4F9B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0808"/>
            <a:ext cx="7778825" cy="434055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Съгласно чл. 57, т. 1а от Наредба 11/01.09.2016 г. за оценяване на резултатите от обучението на учениците министърът на образованието и науката със заповед определя допълнителна дата за съответния изпит от НВО, в срок до 10.08.2024 г., както и график на дейностите за неговата организация, провеждане и оценяване.</a:t>
            </a:r>
          </a:p>
          <a:p>
            <a:r>
              <a:rPr lang="bg-BG" dirty="0"/>
              <a:t>Съгласно чл. 94а от Наредба 10/01.09.2016 г. за организация на дейностите в училищното образование на допълнителната дата имат право да се явяват ученици, които не са се явили на съответния изпит, като за целта се подава заявление до началника на РУО с приложени копия на документи (от болнично заведение, от РЗИ, копие на препис-извлечение от акт за смърт на родител).</a:t>
            </a:r>
          </a:p>
          <a:p>
            <a:r>
              <a:rPr lang="bg-BG" dirty="0"/>
              <a:t>Заявлението се подава до седем работни дни след редовната дата за провеждане на </a:t>
            </a:r>
            <a:r>
              <a:rPr lang="bg-BG"/>
              <a:t>съответния изпит.</a:t>
            </a:r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91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лавие 1"/>
          <p:cNvSpPr>
            <a:spLocks noGrp="1"/>
          </p:cNvSpPr>
          <p:nvPr>
            <p:ph type="title"/>
          </p:nvPr>
        </p:nvSpPr>
        <p:spPr>
          <a:xfrm>
            <a:off x="221060" y="1903910"/>
            <a:ext cx="8208911" cy="792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РКОПНВО </a:t>
            </a:r>
            <a:br>
              <a:rPr lang="bg-BG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dirty="0">
                <a:solidFill>
                  <a:srgbClr val="0070C0"/>
                </a:solidFill>
              </a:rPr>
            </a:br>
            <a:br>
              <a:rPr lang="bg-BG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dirty="0">
                <a:solidFill>
                  <a:schemeClr val="tx1"/>
                </a:solidFill>
              </a:rPr>
            </a:br>
            <a:r>
              <a:rPr lang="bg-BG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1945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916833"/>
            <a:ext cx="8712968" cy="4464496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Председател: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Мирослав Братоев – 0893445798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bg-B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bg-BG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3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95213"/>
            <a:ext cx="8208912" cy="1489043"/>
          </a:xfrm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за провеждане на НВО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3"/>
            <a:ext cx="8280920" cy="3816424"/>
          </a:xfrm>
        </p:spPr>
        <p:txBody>
          <a:bodyPr>
            <a:normAutofit fontScale="25000" lnSpcReduction="20000"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bg-BG" sz="11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юни 2024 г. – български език и литература: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bg-BG" sz="112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Начало на Част 1 – </a:t>
            </a:r>
            <a:r>
              <a:rPr lang="bg-BG" sz="1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ч., </a:t>
            </a:r>
            <a:r>
              <a:rPr lang="bg-BG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</a:t>
            </a:r>
            <a:r>
              <a:rPr lang="bg-BG" sz="112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bg-BG" sz="1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10:15 ч.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endParaRPr lang="bg-BG" sz="1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defRPr/>
            </a:pPr>
            <a:r>
              <a:rPr lang="bg-BG" sz="11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bg-BG" sz="1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юни </a:t>
            </a:r>
            <a:r>
              <a:rPr lang="bg-BG" sz="11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– </a:t>
            </a:r>
            <a:r>
              <a:rPr lang="bg-BG" sz="1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bg-BG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Начало на Част 1 – </a:t>
            </a:r>
            <a:r>
              <a:rPr lang="bg-BG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ч., </a:t>
            </a:r>
            <a:r>
              <a:rPr lang="bg-BG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 2 – </a:t>
            </a:r>
            <a:r>
              <a:rPr lang="bg-BG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10:15 ч.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endParaRPr lang="bg-BG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defRPr/>
            </a:pPr>
            <a:r>
              <a:rPr lang="bg-BG" sz="11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bg-BG" sz="1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 2024 г. – чужд език </a:t>
            </a:r>
            <a:r>
              <a:rPr lang="bg-BG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желание на ученика):</a:t>
            </a: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bg-BG" sz="112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Начало - </a:t>
            </a:r>
            <a:r>
              <a:rPr lang="bg-BG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ч.</a:t>
            </a:r>
            <a:endParaRPr lang="bg-BG" sz="112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  <a:defRPr/>
            </a:pPr>
            <a:endParaRPr lang="bg-BG" sz="2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ts val="600"/>
              </a:spcBef>
              <a:buNone/>
              <a:defRPr/>
            </a:pPr>
            <a:r>
              <a:rPr lang="bg-BG" sz="2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</a:t>
            </a:r>
            <a:endParaRPr lang="bg-BG" sz="1800" dirty="0"/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799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755576" y="1835696"/>
            <a:ext cx="7128792" cy="476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eaLnBrk="1" hangingPunct="1">
              <a:defRPr/>
            </a:pPr>
            <a:endParaRPr lang="bg-BG" dirty="0"/>
          </a:p>
          <a:p>
            <a:pPr eaLnBrk="1" hangingPunct="1">
              <a:defRPr/>
            </a:pPr>
            <a:endParaRPr lang="bg-B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82460"/>
              </p:ext>
            </p:extLst>
          </p:nvPr>
        </p:nvGraphicFramePr>
        <p:xfrm>
          <a:off x="395536" y="1615597"/>
          <a:ext cx="7920879" cy="4739365"/>
        </p:xfrm>
        <a:graphic>
          <a:graphicData uri="http://schemas.openxmlformats.org/drawingml/2006/table">
            <a:tbl>
              <a:tblPr firstRow="1" firstCol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0216">
                <a:tc rowSpan="2">
                  <a:txBody>
                    <a:bodyPr/>
                    <a:lstStyle/>
                    <a:p>
                      <a:pPr marL="1098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УЧЕБЕН</a:t>
                      </a:r>
                      <a:r>
                        <a:rPr lang="bg-BG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 ПРЕДМЕТ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ВРЕМЕТРАЕНЕ В МИНУТИ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Част 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673603"/>
                  </a:ext>
                </a:extLst>
              </a:tr>
              <a:tr h="69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Допълнително време за ученици със СОП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69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+ до 40 минути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9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ЧУЖД ЕЗИК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до 40 минути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79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755576" y="1835696"/>
            <a:ext cx="7128792" cy="476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</a:p>
          <a:p>
            <a:pPr eaLnBrk="1" hangingPunct="1">
              <a:defRPr/>
            </a:pPr>
            <a:endParaRPr lang="bg-BG" dirty="0"/>
          </a:p>
          <a:p>
            <a:pPr eaLnBrk="1" hangingPunct="1">
              <a:defRPr/>
            </a:pPr>
            <a:endParaRPr lang="bg-B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2472"/>
              </p:ext>
            </p:extLst>
          </p:nvPr>
        </p:nvGraphicFramePr>
        <p:xfrm>
          <a:off x="467543" y="1578253"/>
          <a:ext cx="8280921" cy="5048652"/>
        </p:xfrm>
        <a:graphic>
          <a:graphicData uri="http://schemas.openxmlformats.org/drawingml/2006/table">
            <a:tbl>
              <a:tblPr firstRow="1" firstCol="1" bandRow="1"/>
              <a:tblGrid>
                <a:gridCol w="302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6597">
                <a:tc rowSpan="2">
                  <a:txBody>
                    <a:bodyPr/>
                    <a:lstStyle/>
                    <a:p>
                      <a:pPr marL="1098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УЧЕБЕН</a:t>
                      </a:r>
                      <a:r>
                        <a:rPr lang="bg-BG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 ПРЕДМЕТ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ВРЕМЕТРАЕНЕ В МИНУТИ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Част 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673603"/>
                  </a:ext>
                </a:extLst>
              </a:tr>
              <a:tr h="735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Допълнително време за ученици със СОП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7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+ до 50 минути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до 50 минути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9" marR="47769" marT="84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7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10469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bg-BG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Дейности преди НВО</a:t>
            </a:r>
            <a:br>
              <a:rPr lang="bg-BG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02718"/>
            <a:ext cx="8148488" cy="5373216"/>
          </a:xfrm>
        </p:spPr>
        <p:txBody>
          <a:bodyPr>
            <a:normAutofit fontScale="25000" lnSpcReduction="20000"/>
          </a:bodyPr>
          <a:lstStyle/>
          <a:p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чл. 54а от Наредба № 11/01.09.2016 г. на МОН за оценяване на резултатите от обучението на учениците при провеждане на НВО може да се извършва видеоконтрол като мярка в защита на дейности от обществен интерес, свързани с превенция и обективно провеждане на изпитите. </a:t>
            </a:r>
            <a:endParaRPr lang="bg-BG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видно място в училищата се поставят информационни табели за оповестяване на факта за видеонаблюдение.</a:t>
            </a:r>
          </a:p>
          <a:p>
            <a:pPr algn="just"/>
            <a:r>
              <a:rPr lang="bg-BG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Директорът осигурява необходимите технически средства и инфраструктура за видеонаблюдението на местата за подготовка и за провеждане на изпитите. </a:t>
            </a:r>
          </a:p>
          <a:p>
            <a:pPr algn="just"/>
            <a:r>
              <a:rPr lang="bg-BG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Извършва проверка на видеонаблюдението и на записващите устройства.</a:t>
            </a:r>
          </a:p>
          <a:p>
            <a:pPr algn="just"/>
            <a:r>
              <a:rPr lang="bg-BG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Осигурява за всяка изпитна зала за изпитите по БЕЛ и по чужд език необходимата аудиотехника.</a:t>
            </a:r>
          </a:p>
          <a:p>
            <a:pPr marL="0" indent="0" algn="just">
              <a:buNone/>
            </a:pPr>
            <a:endParaRPr lang="bg-BG" sz="8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bg-BG" b="1" dirty="0"/>
          </a:p>
          <a:p>
            <a:pPr>
              <a:buFontTx/>
              <a:buChar char="-"/>
            </a:pPr>
            <a:endParaRPr lang="bg-BG" sz="20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677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9362"/>
            <a:ext cx="6347713" cy="1320800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преди НВО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274770" cy="44367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Директорът контролира:</a:t>
            </a:r>
          </a:p>
          <a:p>
            <a:pPr algn="just">
              <a:lnSpc>
                <a:spcPct val="90000"/>
              </a:lnSpc>
            </a:pPr>
            <a:endParaRPr lang="bg-BG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Коректното и точно попълване на информацията в утвърдените образци на документи.</a:t>
            </a:r>
          </a:p>
          <a:p>
            <a:pPr algn="just">
              <a:lnSpc>
                <a:spcPct val="90000"/>
              </a:lnSpc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Изготвянето на списъци за разпределение на учениците по зали и по редици.</a:t>
            </a:r>
          </a:p>
          <a:p>
            <a:pPr algn="just">
              <a:lnSpc>
                <a:spcPct val="90000"/>
              </a:lnSpc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Обозначаване на точното място на всеки от учениците в залата чрез персонални етикети.</a:t>
            </a:r>
          </a:p>
          <a:p>
            <a:pPr algn="just">
              <a:lnSpc>
                <a:spcPct val="90000"/>
              </a:lnSpc>
            </a:pP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за всеки ученик на прозрачен плик, с етикет с имената на ученика за личните средства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комуникация/ електронни устройства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111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03" y="1222375"/>
            <a:ext cx="7232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bg-B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856020"/>
            <a:ext cx="7488833" cy="89572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Дейности преди НВО </a:t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bg-BG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703" y="1751742"/>
            <a:ext cx="8096737" cy="441356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b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Директорът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УКОПНВО: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от РКОПНВО с приемно-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предавателен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НВО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изпитните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транспортира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момента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разпределянето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по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проверка на изпитните зали и помещенията за размножаване и предаване на изпитните материали за НВО.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3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38351"/>
            <a:ext cx="6912768" cy="1104473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деня на НВО </a:t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484784"/>
            <a:ext cx="8147893" cy="5112567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bg-BG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Директорът:</a:t>
            </a:r>
            <a:endParaRPr lang="bg-BG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bg-BG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Уведомява квесторите за разпределението им по зали.</a:t>
            </a:r>
          </a:p>
          <a:p>
            <a:pPr lvl="0" algn="just"/>
            <a:r>
              <a:rPr lang="bg-BG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 им срещу подпис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 дежурство при провеждане на писмен изпит, инструктаж за ученика, утвърден със заповед на министъра на образованието и науката, изпитните комплекти и помощните материали (</a:t>
            </a:r>
            <a:r>
              <a:rPr lang="bg-BG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включително бели листове за чернова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координира и контролира дейността на УКОПНВО,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квесторите и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консултанти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bg-BG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000000"/>
              </a:solidFill>
              <a:cs typeface="Arial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23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1_400TGp_globalcity_light_ani">
  <a:themeElements>
    <a:clrScheme name="1_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1_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Аромат">
  <a:themeElements>
    <a:clrScheme name="Арома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Арома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рома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bg-BG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5DD"/>
      </a:accent5>
      <a:accent6>
        <a:srgbClr val="2D2D8A"/>
      </a:accent6>
      <a:hlink>
        <a:srgbClr val="002850"/>
      </a:hlink>
      <a:folHlink>
        <a:srgbClr val="66B2FE"/>
      </a:folHlink>
    </a:clrScheme>
    <a:fontScheme name="默认设计模板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D2D8A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education-ppt-template-028</Template>
  <TotalTime>7055</TotalTime>
  <Words>1867</Words>
  <Application>Microsoft Office PowerPoint</Application>
  <PresentationFormat>Презентация на цял екран (4:3)</PresentationFormat>
  <Paragraphs>173</Paragraphs>
  <Slides>25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Заглавия на слайдовете</vt:lpstr>
      </vt:variant>
      <vt:variant>
        <vt:i4>25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Garamond</vt:lpstr>
      <vt:lpstr>Times New Roman</vt:lpstr>
      <vt:lpstr>Wingdings</vt:lpstr>
      <vt:lpstr>1_400TGp_globalcity_light_ani</vt:lpstr>
      <vt:lpstr>3_自定义设计方案</vt:lpstr>
      <vt:lpstr>4_自定义设计方案</vt:lpstr>
      <vt:lpstr>2_自定义设计方案</vt:lpstr>
      <vt:lpstr>1_自定义设计方案</vt:lpstr>
      <vt:lpstr>自定义设计方案</vt:lpstr>
      <vt:lpstr>默认设计模板_2</vt:lpstr>
      <vt:lpstr>默认设计模板</vt:lpstr>
      <vt:lpstr>1_默认设计模板_2</vt:lpstr>
      <vt:lpstr>Аромат</vt:lpstr>
      <vt:lpstr>НАЦИОНАЛНО ВЪНШНО ОЦЕНЯВАНЕ  в VII КЛАС  </vt:lpstr>
      <vt:lpstr>Организация на НВО  </vt:lpstr>
      <vt:lpstr>Дати за провеждане на НВО  </vt:lpstr>
      <vt:lpstr>Презентация на PowerPoint</vt:lpstr>
      <vt:lpstr>Презентация на PowerPoint</vt:lpstr>
      <vt:lpstr>Дейности преди НВО </vt:lpstr>
      <vt:lpstr>Дейности преди НВО </vt:lpstr>
      <vt:lpstr>Дейности преди НВО  </vt:lpstr>
      <vt:lpstr>В деня на НВО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След приключване на изпита</vt:lpstr>
      <vt:lpstr>Важно!</vt:lpstr>
      <vt:lpstr>Важно за квесторите!</vt:lpstr>
      <vt:lpstr>Важно за квесторите!</vt:lpstr>
      <vt:lpstr>Важно за квесторите!</vt:lpstr>
      <vt:lpstr>Важно за квесторите! </vt:lpstr>
      <vt:lpstr>Презентация на PowerPoint</vt:lpstr>
      <vt:lpstr>Още за НВО </vt:lpstr>
      <vt:lpstr>ВАЖНИ ДАТИ</vt:lpstr>
      <vt:lpstr>Допълнително определена дата за провеждане на изпит от НВО в VII клас</vt:lpstr>
      <vt:lpstr>РКОПНВО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Работна среща с директорите на ПГ , СОУ, ЕГ и ПМГ от област Враца</dc:title>
  <dc:creator>user</dc:creator>
  <cp:lastModifiedBy>Мирослав Братоев (РУО - София-регион)</cp:lastModifiedBy>
  <cp:revision>825</cp:revision>
  <dcterms:created xsi:type="dcterms:W3CDTF">2008-05-19T17:00:24Z</dcterms:created>
  <dcterms:modified xsi:type="dcterms:W3CDTF">2024-05-10T07:36:58Z</dcterms:modified>
</cp:coreProperties>
</file>