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LFDC6kFVNwOl753wFft44ylRn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ouvaptsarov.net/" TargetMode="External"/><Relationship Id="rId4" Type="http://schemas.openxmlformats.org/officeDocument/2006/relationships/hyperlink" Target="https://www.shkolo.bg/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0" Type="http://schemas.openxmlformats.org/officeDocument/2006/relationships/image" Target="../media/image20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2130695" y="1028700"/>
            <a:ext cx="6318790" cy="9258300"/>
          </a:xfrm>
          <a:custGeom>
            <a:rect b="b" l="l" r="r" t="t"/>
            <a:pathLst>
              <a:path extrusionOk="0" h="9258300" w="6318790">
                <a:moveTo>
                  <a:pt x="0" y="0"/>
                </a:moveTo>
                <a:lnTo>
                  <a:pt x="6318790" y="0"/>
                </a:lnTo>
                <a:lnTo>
                  <a:pt x="631879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3320496" y="-7842082"/>
            <a:ext cx="6318790" cy="9258300"/>
          </a:xfrm>
          <a:custGeom>
            <a:rect b="b" l="l" r="r" t="t"/>
            <a:pathLst>
              <a:path extrusionOk="0" h="9258300" w="6318790">
                <a:moveTo>
                  <a:pt x="0" y="0"/>
                </a:moveTo>
                <a:lnTo>
                  <a:pt x="6318790" y="0"/>
                </a:lnTo>
                <a:lnTo>
                  <a:pt x="631879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 rot="-1182552">
            <a:off x="242356" y="-2613773"/>
            <a:ext cx="4443708" cy="8388944"/>
            <a:chOff x="0" y="-38100"/>
            <a:chExt cx="1170359" cy="2209434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1170359" cy="2171334"/>
            </a:xfrm>
            <a:custGeom>
              <a:rect b="b" l="l" r="r" t="t"/>
              <a:pathLst>
                <a:path extrusionOk="0" h="2171334" w="1170359">
                  <a:moveTo>
                    <a:pt x="0" y="0"/>
                  </a:moveTo>
                  <a:lnTo>
                    <a:pt x="1170359" y="0"/>
                  </a:lnTo>
                  <a:lnTo>
                    <a:pt x="1170359" y="2171334"/>
                  </a:lnTo>
                  <a:lnTo>
                    <a:pt x="0" y="2171334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38100"/>
              <a:ext cx="1170359" cy="2209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 rot="-1182552">
            <a:off x="2951813" y="5083146"/>
            <a:ext cx="4443708" cy="7817090"/>
            <a:chOff x="0" y="-38100"/>
            <a:chExt cx="1170359" cy="2058822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1170359" cy="2020722"/>
            </a:xfrm>
            <a:custGeom>
              <a:rect b="b" l="l" r="r" t="t"/>
              <a:pathLst>
                <a:path extrusionOk="0" h="2020722" w="1170359">
                  <a:moveTo>
                    <a:pt x="0" y="0"/>
                  </a:moveTo>
                  <a:lnTo>
                    <a:pt x="1170359" y="0"/>
                  </a:lnTo>
                  <a:lnTo>
                    <a:pt x="1170359" y="2020722"/>
                  </a:lnTo>
                  <a:lnTo>
                    <a:pt x="0" y="2020722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-38100"/>
              <a:ext cx="1170359" cy="2058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 rot="-1182552">
            <a:off x="4677956" y="9904963"/>
            <a:ext cx="4443708" cy="7817090"/>
            <a:chOff x="0" y="-38100"/>
            <a:chExt cx="1170359" cy="2058822"/>
          </a:xfrm>
        </p:grpSpPr>
        <p:sp>
          <p:nvSpPr>
            <p:cNvPr id="97" name="Google Shape;97;p1"/>
            <p:cNvSpPr/>
            <p:nvPr/>
          </p:nvSpPr>
          <p:spPr>
            <a:xfrm>
              <a:off x="0" y="0"/>
              <a:ext cx="1170359" cy="2020722"/>
            </a:xfrm>
            <a:custGeom>
              <a:rect b="b" l="l" r="r" t="t"/>
              <a:pathLst>
                <a:path extrusionOk="0" h="2020722" w="1170359">
                  <a:moveTo>
                    <a:pt x="0" y="0"/>
                  </a:moveTo>
                  <a:lnTo>
                    <a:pt x="1170359" y="0"/>
                  </a:lnTo>
                  <a:lnTo>
                    <a:pt x="1170359" y="2020722"/>
                  </a:lnTo>
                  <a:lnTo>
                    <a:pt x="0" y="2020722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0" y="-38100"/>
              <a:ext cx="1170359" cy="2058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7516178" y="-447706"/>
            <a:ext cx="6663297" cy="1863924"/>
            <a:chOff x="0" y="-38100"/>
            <a:chExt cx="2315448" cy="647700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2315448" cy="609600"/>
            </a:xfrm>
            <a:custGeom>
              <a:rect b="b" l="l" r="r" t="t"/>
              <a:pathLst>
                <a:path extrusionOk="0" h="609600" w="2315448">
                  <a:moveTo>
                    <a:pt x="2112248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2315448" y="609600"/>
                  </a:lnTo>
                  <a:lnTo>
                    <a:pt x="2112248" y="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101600" y="-38100"/>
              <a:ext cx="2112248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7924800" y="9215434"/>
            <a:ext cx="13264689" cy="489844"/>
            <a:chOff x="0" y="-38100"/>
            <a:chExt cx="17539328" cy="647700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17539328" cy="609600"/>
            </a:xfrm>
            <a:custGeom>
              <a:rect b="b" l="l" r="r" t="t"/>
              <a:pathLst>
                <a:path extrusionOk="0" h="609600" w="17539328">
                  <a:moveTo>
                    <a:pt x="17336128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7539328" y="609600"/>
                  </a:lnTo>
                  <a:lnTo>
                    <a:pt x="17336128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01600" y="-38100"/>
              <a:ext cx="17336127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"/>
          <p:cNvGrpSpPr/>
          <p:nvPr/>
        </p:nvGrpSpPr>
        <p:grpSpPr>
          <a:xfrm>
            <a:off x="600075" y="1341239"/>
            <a:ext cx="7604522" cy="7604522"/>
            <a:chOff x="0" y="0"/>
            <a:chExt cx="812800" cy="812800"/>
          </a:xfrm>
        </p:grpSpPr>
        <p:sp>
          <p:nvSpPr>
            <p:cNvPr id="106" name="Google Shape;106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"/>
          <p:cNvSpPr txBox="1"/>
          <p:nvPr/>
        </p:nvSpPr>
        <p:spPr>
          <a:xfrm>
            <a:off x="8204597" y="2324100"/>
            <a:ext cx="9854803" cy="5283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3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ТЕМАТИЧНА РОДИТЕЛСКА СРЕЩА ПО БДП</a:t>
            </a:r>
            <a:endParaRPr b="1" sz="103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0011284" y="8254002"/>
            <a:ext cx="6620332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29. 04. 2025г. </a:t>
            </a:r>
            <a:endParaRPr b="1" sz="40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БДП » Primary School Vasil Aprilov Burgas"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181100"/>
            <a:ext cx="7924800" cy="7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/>
          <p:nvPr/>
        </p:nvSpPr>
        <p:spPr>
          <a:xfrm>
            <a:off x="11923004" y="3543300"/>
            <a:ext cx="5627033" cy="5691057"/>
          </a:xfrm>
          <a:custGeom>
            <a:rect b="b" l="l" r="r" t="t"/>
            <a:pathLst>
              <a:path extrusionOk="0" h="5691057" w="5627033">
                <a:moveTo>
                  <a:pt x="0" y="0"/>
                </a:moveTo>
                <a:lnTo>
                  <a:pt x="5627033" y="0"/>
                </a:lnTo>
                <a:lnTo>
                  <a:pt x="5627033" y="5691057"/>
                </a:lnTo>
                <a:lnTo>
                  <a:pt x="0" y="5691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5688580" y="9639300"/>
            <a:ext cx="6318790" cy="8849478"/>
          </a:xfrm>
          <a:custGeom>
            <a:rect b="b" l="l" r="r" t="t"/>
            <a:pathLst>
              <a:path extrusionOk="0" h="8849478" w="6318790">
                <a:moveTo>
                  <a:pt x="0" y="0"/>
                </a:moveTo>
                <a:lnTo>
                  <a:pt x="6318790" y="0"/>
                </a:lnTo>
                <a:lnTo>
                  <a:pt x="6318790" y="8849478"/>
                </a:lnTo>
                <a:lnTo>
                  <a:pt x="0" y="8849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-46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11969210" y="9639300"/>
            <a:ext cx="6318790" cy="8849478"/>
          </a:xfrm>
          <a:custGeom>
            <a:rect b="b" l="l" r="r" t="t"/>
            <a:pathLst>
              <a:path extrusionOk="0" h="8849478" w="6318790">
                <a:moveTo>
                  <a:pt x="0" y="0"/>
                </a:moveTo>
                <a:lnTo>
                  <a:pt x="6318789" y="0"/>
                </a:lnTo>
                <a:lnTo>
                  <a:pt x="6318789" y="8849478"/>
                </a:lnTo>
                <a:lnTo>
                  <a:pt x="0" y="8849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-46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228600" y="3238500"/>
            <a:ext cx="10859001" cy="5834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rgbClr val="373E44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Да се поставите в реална ситуация и да осъзнаете, че ежедневни избори на пътя носят реални последици;</a:t>
            </a:r>
            <a:endParaRPr/>
          </a:p>
          <a:p>
            <a:pPr indent="-3429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rgbClr val="373E44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Да насочи вниманието към това, че децата се учат от примера;</a:t>
            </a:r>
            <a:endParaRPr/>
          </a:p>
          <a:p>
            <a:pPr indent="-3429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rgbClr val="373E44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Да покаже, че безопасността не е въпрос на удобство или бързина, а на навик и отговорност;</a:t>
            </a:r>
            <a:endParaRPr/>
          </a:p>
          <a:p>
            <a:pPr indent="-3429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Clr>
                <a:srgbClr val="373E44"/>
              </a:buClr>
              <a:buSzPts val="3600"/>
              <a:buFont typeface="Noto Sans Symbols"/>
              <a:buChar char="❑"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Да напомни, че в критичен момент няма как да “върнем времето назад”, затова трябва да действаме отговорно.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304800" y="100292"/>
            <a:ext cx="1778694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Целта на казуса не е да има “правилен” отговор, а:</a:t>
            </a:r>
            <a:endParaRPr/>
          </a:p>
        </p:txBody>
      </p:sp>
      <p:sp>
        <p:nvSpPr>
          <p:cNvPr id="334" name="Google Shape;334;p10"/>
          <p:cNvSpPr/>
          <p:nvPr/>
        </p:nvSpPr>
        <p:spPr>
          <a:xfrm>
            <a:off x="-660690" y="9649968"/>
            <a:ext cx="6318790" cy="8849478"/>
          </a:xfrm>
          <a:custGeom>
            <a:rect b="b" l="l" r="r" t="t"/>
            <a:pathLst>
              <a:path extrusionOk="0" h="8849478" w="6318790">
                <a:moveTo>
                  <a:pt x="0" y="0"/>
                </a:moveTo>
                <a:lnTo>
                  <a:pt x="6318790" y="0"/>
                </a:lnTo>
                <a:lnTo>
                  <a:pt x="6318790" y="8849478"/>
                </a:lnTo>
                <a:lnTo>
                  <a:pt x="0" y="8849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-46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333500"/>
            <a:ext cx="18135600" cy="75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2"/>
          <p:cNvPicPr preferRelativeResize="0"/>
          <p:nvPr/>
        </p:nvPicPr>
        <p:blipFill rotWithShape="1">
          <a:blip r:embed="rId3">
            <a:alphaModFix/>
          </a:blip>
          <a:srcRect b="0" l="0" r="91032" t="0"/>
          <a:stretch/>
        </p:blipFill>
        <p:spPr>
          <a:xfrm>
            <a:off x="786984" y="38100"/>
            <a:ext cx="1422816" cy="1013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3">
            <a:alphaModFix/>
          </a:blip>
          <a:srcRect b="0" l="9566" r="0" t="0"/>
          <a:stretch/>
        </p:blipFill>
        <p:spPr>
          <a:xfrm>
            <a:off x="2644514" y="75673"/>
            <a:ext cx="14348086" cy="10135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3"/>
          <p:cNvGrpSpPr/>
          <p:nvPr/>
        </p:nvGrpSpPr>
        <p:grpSpPr>
          <a:xfrm rot="-1182552">
            <a:off x="-3866115" y="-3903763"/>
            <a:ext cx="19862605" cy="8388944"/>
            <a:chOff x="0" y="-38100"/>
            <a:chExt cx="5231303" cy="2209434"/>
          </a:xfrm>
        </p:grpSpPr>
        <p:sp>
          <p:nvSpPr>
            <p:cNvPr id="351" name="Google Shape;351;p13"/>
            <p:cNvSpPr/>
            <p:nvPr/>
          </p:nvSpPr>
          <p:spPr>
            <a:xfrm>
              <a:off x="0" y="0"/>
              <a:ext cx="5231303" cy="2171334"/>
            </a:xfrm>
            <a:custGeom>
              <a:rect b="b" l="l" r="r" t="t"/>
              <a:pathLst>
                <a:path extrusionOk="0" h="2171334" w="5231303">
                  <a:moveTo>
                    <a:pt x="0" y="0"/>
                  </a:moveTo>
                  <a:lnTo>
                    <a:pt x="5231303" y="0"/>
                  </a:lnTo>
                  <a:lnTo>
                    <a:pt x="5231303" y="2171334"/>
                  </a:lnTo>
                  <a:lnTo>
                    <a:pt x="0" y="2171334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0" y="-38100"/>
              <a:ext cx="5231303" cy="2209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 rot="-1182552">
            <a:off x="-1929364" y="4464453"/>
            <a:ext cx="10164461" cy="1317158"/>
            <a:chOff x="0" y="-38100"/>
            <a:chExt cx="2677060" cy="346906"/>
          </a:xfrm>
        </p:grpSpPr>
        <p:sp>
          <p:nvSpPr>
            <p:cNvPr id="354" name="Google Shape;354;p13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 rot="-1182552">
            <a:off x="2143553" y="3898432"/>
            <a:ext cx="30182708" cy="7817090"/>
            <a:chOff x="0" y="-38100"/>
            <a:chExt cx="7949355" cy="2058822"/>
          </a:xfrm>
        </p:grpSpPr>
        <p:sp>
          <p:nvSpPr>
            <p:cNvPr id="357" name="Google Shape;357;p13"/>
            <p:cNvSpPr/>
            <p:nvPr/>
          </p:nvSpPr>
          <p:spPr>
            <a:xfrm>
              <a:off x="0" y="0"/>
              <a:ext cx="7949355" cy="2020722"/>
            </a:xfrm>
            <a:custGeom>
              <a:rect b="b" l="l" r="r" t="t"/>
              <a:pathLst>
                <a:path extrusionOk="0" h="2020722" w="7949355">
                  <a:moveTo>
                    <a:pt x="0" y="0"/>
                  </a:moveTo>
                  <a:lnTo>
                    <a:pt x="7949355" y="0"/>
                  </a:lnTo>
                  <a:lnTo>
                    <a:pt x="7949355" y="2020722"/>
                  </a:lnTo>
                  <a:lnTo>
                    <a:pt x="0" y="2020722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0" y="-38100"/>
              <a:ext cx="7949355" cy="2058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 rot="-1182552">
            <a:off x="10496219" y="4264428"/>
            <a:ext cx="10164461" cy="1317158"/>
            <a:chOff x="0" y="-38100"/>
            <a:chExt cx="2677060" cy="346906"/>
          </a:xfrm>
        </p:grpSpPr>
        <p:sp>
          <p:nvSpPr>
            <p:cNvPr id="360" name="Google Shape;360;p13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3"/>
          <p:cNvGrpSpPr/>
          <p:nvPr/>
        </p:nvGrpSpPr>
        <p:grpSpPr>
          <a:xfrm>
            <a:off x="4454197" y="453697"/>
            <a:ext cx="9379605" cy="9379605"/>
            <a:chOff x="0" y="0"/>
            <a:chExt cx="812800" cy="812800"/>
          </a:xfrm>
        </p:grpSpPr>
        <p:sp>
          <p:nvSpPr>
            <p:cNvPr id="363" name="Google Shape;36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3"/>
          <p:cNvSpPr txBox="1"/>
          <p:nvPr/>
        </p:nvSpPr>
        <p:spPr>
          <a:xfrm>
            <a:off x="5126764" y="3296839"/>
            <a:ext cx="803446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Детето не прави това, което му казваме, а това, което вижда от нас. Нека всеки избор, който правим на пътя, бъде урок по безопасност за него.</a:t>
            </a:r>
            <a:endParaRPr sz="48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 txBox="1"/>
          <p:nvPr/>
        </p:nvSpPr>
        <p:spPr>
          <a:xfrm>
            <a:off x="838200" y="-266700"/>
            <a:ext cx="16675376" cy="1047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4. Видеоклип: </a:t>
            </a:r>
            <a:r>
              <a:rPr i="1"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„Не може да върнем времето назад“</a:t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 rot="-5400000">
            <a:off x="-4712298" y="4718270"/>
            <a:ext cx="10164461" cy="784134"/>
            <a:chOff x="0" y="-38100"/>
            <a:chExt cx="2677060" cy="346906"/>
          </a:xfrm>
        </p:grpSpPr>
        <p:sp>
          <p:nvSpPr>
            <p:cNvPr id="372" name="Google Shape;372;p14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4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 rot="-5400000">
            <a:off x="12749717" y="4728264"/>
            <a:ext cx="10164461" cy="784134"/>
            <a:chOff x="0" y="-38100"/>
            <a:chExt cx="2677060" cy="346906"/>
          </a:xfrm>
        </p:grpSpPr>
        <p:sp>
          <p:nvSpPr>
            <p:cNvPr id="375" name="Google Shape;375;p14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152" y="841023"/>
            <a:ext cx="16589648" cy="933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9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5"/>
          <p:cNvSpPr/>
          <p:nvPr/>
        </p:nvSpPr>
        <p:spPr>
          <a:xfrm>
            <a:off x="533400" y="190500"/>
            <a:ext cx="8229600" cy="590394"/>
          </a:xfrm>
          <a:prstGeom prst="rect">
            <a:avLst/>
          </a:prstGeom>
          <a:solidFill>
            <a:srgbClr val="FCCEE3"/>
          </a:solidFill>
          <a:ln cap="flat" cmpd="sng" w="25400">
            <a:solidFill>
              <a:srgbClr val="FCCE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"/>
          <p:cNvSpPr txBox="1"/>
          <p:nvPr/>
        </p:nvSpPr>
        <p:spPr>
          <a:xfrm>
            <a:off x="0" y="-266700"/>
            <a:ext cx="9906000" cy="1047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5. Практически съвети</a:t>
            </a:r>
            <a:endParaRPr b="1" sz="60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2209800" y="1257300"/>
            <a:ext cx="3657600" cy="1676400"/>
          </a:xfrm>
          <a:prstGeom prst="rect">
            <a:avLst/>
          </a:prstGeom>
          <a:solidFill>
            <a:srgbClr val="6E48A5"/>
          </a:solidFill>
          <a:ln cap="flat" cmpd="sng" w="25400">
            <a:solidFill>
              <a:srgbClr val="6E4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838200" y="3863523"/>
            <a:ext cx="3657600" cy="1584777"/>
          </a:xfrm>
          <a:prstGeom prst="rect">
            <a:avLst/>
          </a:prstGeom>
          <a:solidFill>
            <a:srgbClr val="6E48A5"/>
          </a:solidFill>
          <a:ln cap="flat" cmpd="sng" w="25400">
            <a:solidFill>
              <a:srgbClr val="6E4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1600200" y="6515101"/>
            <a:ext cx="3657600" cy="1676400"/>
          </a:xfrm>
          <a:prstGeom prst="rect">
            <a:avLst/>
          </a:prstGeom>
          <a:solidFill>
            <a:srgbClr val="6E48A5"/>
          </a:solidFill>
          <a:ln cap="flat" cmpd="sng" w="25400">
            <a:solidFill>
              <a:srgbClr val="6E4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11658600" y="669916"/>
            <a:ext cx="3886200" cy="1425584"/>
          </a:xfrm>
          <a:prstGeom prst="rect">
            <a:avLst/>
          </a:prstGeom>
          <a:solidFill>
            <a:srgbClr val="6E48A5"/>
          </a:solidFill>
          <a:ln cap="flat" cmpd="sng" w="25400">
            <a:solidFill>
              <a:srgbClr val="6E4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13335000" y="3253922"/>
            <a:ext cx="3124200" cy="1584778"/>
          </a:xfrm>
          <a:prstGeom prst="rect">
            <a:avLst/>
          </a:prstGeom>
          <a:solidFill>
            <a:srgbClr val="6E48A5"/>
          </a:solidFill>
          <a:ln cap="flat" cmpd="sng" w="25400">
            <a:solidFill>
              <a:srgbClr val="6E4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13563600" y="5524500"/>
            <a:ext cx="3276600" cy="1676400"/>
          </a:xfrm>
          <a:prstGeom prst="rect">
            <a:avLst/>
          </a:prstGeom>
          <a:solidFill>
            <a:srgbClr val="6E48A5"/>
          </a:solidFill>
          <a:ln cap="flat" cmpd="sng" w="25400">
            <a:solidFill>
              <a:srgbClr val="6E48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23264"/>
          </a:solidFill>
          <a:ln cap="flat" cmpd="sng" w="25400">
            <a:solidFill>
              <a:srgbClr val="1232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6"/>
          <p:cNvPicPr preferRelativeResize="0"/>
          <p:nvPr/>
        </p:nvPicPr>
        <p:blipFill rotWithShape="1">
          <a:blip r:embed="rId3">
            <a:alphaModFix/>
          </a:blip>
          <a:srcRect b="83251" l="0" r="4145" t="0"/>
          <a:stretch/>
        </p:blipFill>
        <p:spPr>
          <a:xfrm>
            <a:off x="5741927" y="68178"/>
            <a:ext cx="12546073" cy="210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51889">
            <a:off x="-703094" y="1129221"/>
            <a:ext cx="6493080" cy="154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6"/>
          <p:cNvPicPr preferRelativeResize="0"/>
          <p:nvPr/>
        </p:nvPicPr>
        <p:blipFill rotWithShape="1">
          <a:blip r:embed="rId3">
            <a:alphaModFix/>
          </a:blip>
          <a:srcRect b="57780" l="1652" r="4145" t="16539"/>
          <a:stretch/>
        </p:blipFill>
        <p:spPr>
          <a:xfrm>
            <a:off x="4029613" y="2373021"/>
            <a:ext cx="14258387" cy="372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6"/>
          <p:cNvPicPr preferRelativeResize="0"/>
          <p:nvPr/>
        </p:nvPicPr>
        <p:blipFill rotWithShape="1">
          <a:blip r:embed="rId5">
            <a:alphaModFix/>
          </a:blip>
          <a:srcRect b="60083" l="0" r="0" t="0"/>
          <a:stretch/>
        </p:blipFill>
        <p:spPr>
          <a:xfrm>
            <a:off x="304800" y="6257633"/>
            <a:ext cx="16553040" cy="399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/>
          <p:nvPr/>
        </p:nvSpPr>
        <p:spPr>
          <a:xfrm>
            <a:off x="838200" y="48136"/>
            <a:ext cx="16675376" cy="1056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7. Допълнителни ресурси</a:t>
            </a:r>
            <a:endParaRPr i="1"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pSp>
        <p:nvGrpSpPr>
          <p:cNvPr id="405" name="Google Shape;405;p17"/>
          <p:cNvGrpSpPr/>
          <p:nvPr/>
        </p:nvGrpSpPr>
        <p:grpSpPr>
          <a:xfrm rot="-5400000">
            <a:off x="-4712298" y="4718270"/>
            <a:ext cx="10164461" cy="784134"/>
            <a:chOff x="0" y="-38100"/>
            <a:chExt cx="2677060" cy="346906"/>
          </a:xfrm>
        </p:grpSpPr>
        <p:sp>
          <p:nvSpPr>
            <p:cNvPr id="406" name="Google Shape;406;p17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7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17"/>
          <p:cNvGrpSpPr/>
          <p:nvPr/>
        </p:nvGrpSpPr>
        <p:grpSpPr>
          <a:xfrm rot="-5400000">
            <a:off x="12749717" y="4728264"/>
            <a:ext cx="10164461" cy="784134"/>
            <a:chOff x="0" y="-38100"/>
            <a:chExt cx="2677060" cy="346906"/>
          </a:xfrm>
        </p:grpSpPr>
        <p:sp>
          <p:nvSpPr>
            <p:cNvPr id="409" name="Google Shape;409;p17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7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17"/>
          <p:cNvSpPr txBox="1"/>
          <p:nvPr/>
        </p:nvSpPr>
        <p:spPr>
          <a:xfrm>
            <a:off x="848120" y="4617004"/>
            <a:ext cx="16585548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 изхода си вземете </a:t>
            </a:r>
            <a:r>
              <a:rPr b="1" lang="ru-RU" sz="4400">
                <a:solidFill>
                  <a:srgbClr val="FED65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QR код </a:t>
            </a:r>
            <a:r>
              <a:rPr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</a:t>
            </a:r>
            <a:r>
              <a:rPr b="1"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ED65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„Наръчник за родителя“ </a:t>
            </a:r>
            <a:endParaRPr b="1" sz="4400">
              <a:solidFill>
                <a:srgbClr val="FED65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Държавна агенция по безопасност на движението</a:t>
            </a:r>
            <a:endParaRPr i="1"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12" name="Google Shape;412;p17"/>
          <p:cNvSpPr txBox="1"/>
          <p:nvPr/>
        </p:nvSpPr>
        <p:spPr>
          <a:xfrm>
            <a:off x="1199631" y="1603011"/>
            <a:ext cx="16675376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Всички материали ще намерите:</a:t>
            </a:r>
            <a:endParaRPr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373E44"/>
              </a:buClr>
              <a:buSzPts val="4400"/>
              <a:buFont typeface="Arial"/>
              <a:buChar char="•"/>
            </a:pPr>
            <a:r>
              <a:rPr i="1"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 сайта на училището - </a:t>
            </a:r>
            <a:r>
              <a:rPr i="1" lang="ru-RU" sz="4400" u="sng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https://ouvaptsarov.net/</a:t>
            </a:r>
            <a:r>
              <a:rPr i="1"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i="1"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373E44"/>
              </a:buClr>
              <a:buSzPts val="4400"/>
              <a:buFont typeface="Arial"/>
              <a:buChar char="•"/>
            </a:pPr>
            <a:r>
              <a:rPr i="1"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електронния дневник – </a:t>
            </a:r>
            <a:r>
              <a:rPr i="1" lang="ru-RU" sz="4400" u="sng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https://www.shkolo.bg/</a:t>
            </a:r>
            <a:r>
              <a:rPr i="1" lang="ru-RU" sz="44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i="1" sz="44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413" name="Google Shape;413;p17"/>
          <p:cNvPicPr preferRelativeResize="0"/>
          <p:nvPr/>
        </p:nvPicPr>
        <p:blipFill rotWithShape="1">
          <a:blip r:embed="rId5">
            <a:alphaModFix/>
          </a:blip>
          <a:srcRect b="6063" l="0" r="0" t="0"/>
          <a:stretch/>
        </p:blipFill>
        <p:spPr>
          <a:xfrm>
            <a:off x="5334000" y="5981700"/>
            <a:ext cx="3543300" cy="3328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ържавна агенция &quot;Безопасност на движението по пътищата&quot;" id="414" name="Google Shape;41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1786" y="5981700"/>
            <a:ext cx="3328414" cy="332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/>
          <p:nvPr/>
        </p:nvSpPr>
        <p:spPr>
          <a:xfrm>
            <a:off x="-2664692" y="-1171111"/>
            <a:ext cx="6318790" cy="8472972"/>
          </a:xfrm>
          <a:custGeom>
            <a:rect b="b" l="l" r="r" t="t"/>
            <a:pathLst>
              <a:path extrusionOk="0" h="8472972" w="6318790">
                <a:moveTo>
                  <a:pt x="0" y="0"/>
                </a:moveTo>
                <a:lnTo>
                  <a:pt x="6318789" y="0"/>
                </a:lnTo>
                <a:lnTo>
                  <a:pt x="6318789" y="8472972"/>
                </a:lnTo>
                <a:lnTo>
                  <a:pt x="0" y="8472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-4441" l="0" r="0" t="-48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14447386" y="3552733"/>
            <a:ext cx="6318790" cy="8472972"/>
          </a:xfrm>
          <a:custGeom>
            <a:rect b="b" l="l" r="r" t="t"/>
            <a:pathLst>
              <a:path extrusionOk="0" h="8472972" w="6318790">
                <a:moveTo>
                  <a:pt x="0" y="0"/>
                </a:moveTo>
                <a:lnTo>
                  <a:pt x="6318790" y="0"/>
                </a:lnTo>
                <a:lnTo>
                  <a:pt x="6318790" y="8472972"/>
                </a:lnTo>
                <a:lnTo>
                  <a:pt x="0" y="8472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-4441" l="0" r="0" t="-48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18"/>
          <p:cNvGrpSpPr/>
          <p:nvPr/>
        </p:nvGrpSpPr>
        <p:grpSpPr>
          <a:xfrm rot="-1182552">
            <a:off x="1910559" y="-3233866"/>
            <a:ext cx="9396551" cy="8388944"/>
            <a:chOff x="0" y="-38100"/>
            <a:chExt cx="2474812" cy="2209434"/>
          </a:xfrm>
        </p:grpSpPr>
        <p:sp>
          <p:nvSpPr>
            <p:cNvPr id="422" name="Google Shape;422;p18"/>
            <p:cNvSpPr/>
            <p:nvPr/>
          </p:nvSpPr>
          <p:spPr>
            <a:xfrm>
              <a:off x="0" y="0"/>
              <a:ext cx="2474812" cy="2171334"/>
            </a:xfrm>
            <a:custGeom>
              <a:rect b="b" l="l" r="r" t="t"/>
              <a:pathLst>
                <a:path extrusionOk="0" h="2171334" w="2474812">
                  <a:moveTo>
                    <a:pt x="0" y="0"/>
                  </a:moveTo>
                  <a:lnTo>
                    <a:pt x="2474812" y="0"/>
                  </a:lnTo>
                  <a:lnTo>
                    <a:pt x="2474812" y="2171334"/>
                  </a:lnTo>
                  <a:lnTo>
                    <a:pt x="0" y="2171334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0" y="-38100"/>
              <a:ext cx="2474812" cy="2209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 rot="-417518">
            <a:off x="-3256462" y="6252594"/>
            <a:ext cx="9455740" cy="1603419"/>
            <a:chOff x="0" y="-38100"/>
            <a:chExt cx="2490401" cy="422300"/>
          </a:xfrm>
        </p:grpSpPr>
        <p:sp>
          <p:nvSpPr>
            <p:cNvPr id="425" name="Google Shape;425;p18"/>
            <p:cNvSpPr/>
            <p:nvPr/>
          </p:nvSpPr>
          <p:spPr>
            <a:xfrm>
              <a:off x="0" y="0"/>
              <a:ext cx="2490401" cy="384200"/>
            </a:xfrm>
            <a:custGeom>
              <a:rect b="b" l="l" r="r" t="t"/>
              <a:pathLst>
                <a:path extrusionOk="0" h="384200" w="2490401">
                  <a:moveTo>
                    <a:pt x="0" y="0"/>
                  </a:moveTo>
                  <a:lnTo>
                    <a:pt x="2490401" y="0"/>
                  </a:lnTo>
                  <a:lnTo>
                    <a:pt x="2490401" y="384200"/>
                  </a:lnTo>
                  <a:lnTo>
                    <a:pt x="0" y="38420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0" y="-38100"/>
              <a:ext cx="2490401" cy="4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-1182552">
            <a:off x="6952995" y="4438123"/>
            <a:ext cx="9259386" cy="7817090"/>
            <a:chOff x="0" y="-38100"/>
            <a:chExt cx="2438686" cy="2058822"/>
          </a:xfrm>
        </p:grpSpPr>
        <p:sp>
          <p:nvSpPr>
            <p:cNvPr id="428" name="Google Shape;428;p18"/>
            <p:cNvSpPr/>
            <p:nvPr/>
          </p:nvSpPr>
          <p:spPr>
            <a:xfrm>
              <a:off x="0" y="0"/>
              <a:ext cx="2438686" cy="2020722"/>
            </a:xfrm>
            <a:custGeom>
              <a:rect b="b" l="l" r="r" t="t"/>
              <a:pathLst>
                <a:path extrusionOk="0" h="2020722" w="2438686">
                  <a:moveTo>
                    <a:pt x="0" y="0"/>
                  </a:moveTo>
                  <a:lnTo>
                    <a:pt x="2438686" y="0"/>
                  </a:lnTo>
                  <a:lnTo>
                    <a:pt x="2438686" y="2020722"/>
                  </a:lnTo>
                  <a:lnTo>
                    <a:pt x="0" y="2020722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8"/>
            <p:cNvSpPr txBox="1"/>
            <p:nvPr/>
          </p:nvSpPr>
          <p:spPr>
            <a:xfrm>
              <a:off x="0" y="-38100"/>
              <a:ext cx="2438686" cy="2058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8"/>
          <p:cNvGrpSpPr/>
          <p:nvPr/>
        </p:nvGrpSpPr>
        <p:grpSpPr>
          <a:xfrm rot="-792807">
            <a:off x="12674131" y="2194981"/>
            <a:ext cx="10366117" cy="1603419"/>
            <a:chOff x="0" y="-38100"/>
            <a:chExt cx="2730171" cy="422300"/>
          </a:xfrm>
        </p:grpSpPr>
        <p:sp>
          <p:nvSpPr>
            <p:cNvPr id="431" name="Google Shape;431;p18"/>
            <p:cNvSpPr/>
            <p:nvPr/>
          </p:nvSpPr>
          <p:spPr>
            <a:xfrm>
              <a:off x="0" y="0"/>
              <a:ext cx="2730171" cy="384200"/>
            </a:xfrm>
            <a:custGeom>
              <a:rect b="b" l="l" r="r" t="t"/>
              <a:pathLst>
                <a:path extrusionOk="0" h="384200" w="2730171">
                  <a:moveTo>
                    <a:pt x="0" y="0"/>
                  </a:moveTo>
                  <a:lnTo>
                    <a:pt x="2730171" y="0"/>
                  </a:lnTo>
                  <a:lnTo>
                    <a:pt x="2730171" y="384200"/>
                  </a:lnTo>
                  <a:lnTo>
                    <a:pt x="0" y="38420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0" y="-38100"/>
              <a:ext cx="2730171" cy="4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8"/>
          <p:cNvGrpSpPr/>
          <p:nvPr/>
        </p:nvGrpSpPr>
        <p:grpSpPr>
          <a:xfrm>
            <a:off x="4454197" y="453697"/>
            <a:ext cx="9379605" cy="9379605"/>
            <a:chOff x="0" y="0"/>
            <a:chExt cx="812800" cy="812800"/>
          </a:xfrm>
        </p:grpSpPr>
        <p:sp>
          <p:nvSpPr>
            <p:cNvPr id="434" name="Google Shape;43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18"/>
          <p:cNvSpPr txBox="1"/>
          <p:nvPr/>
        </p:nvSpPr>
        <p:spPr>
          <a:xfrm rot="-728115">
            <a:off x="4606668" y="3434531"/>
            <a:ext cx="9034649" cy="3465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Благодарим за вниманието!</a:t>
            </a:r>
            <a:endParaRPr b="1" sz="96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13633772" y="-7799101"/>
            <a:ext cx="6318790" cy="9258300"/>
          </a:xfrm>
          <a:custGeom>
            <a:rect b="b" l="l" r="r" t="t"/>
            <a:pathLst>
              <a:path extrusionOk="0" h="9258300" w="6318790">
                <a:moveTo>
                  <a:pt x="0" y="0"/>
                </a:moveTo>
                <a:lnTo>
                  <a:pt x="6318790" y="0"/>
                </a:lnTo>
                <a:lnTo>
                  <a:pt x="631879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706479" y="-7799101"/>
            <a:ext cx="6318790" cy="9258300"/>
          </a:xfrm>
          <a:custGeom>
            <a:rect b="b" l="l" r="r" t="t"/>
            <a:pathLst>
              <a:path extrusionOk="0" h="9258300" w="6318790">
                <a:moveTo>
                  <a:pt x="0" y="0"/>
                </a:moveTo>
                <a:lnTo>
                  <a:pt x="6318790" y="0"/>
                </a:lnTo>
                <a:lnTo>
                  <a:pt x="631879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-717962" y="-96318"/>
            <a:ext cx="9236858" cy="1555517"/>
            <a:chOff x="0" y="-38100"/>
            <a:chExt cx="3846125" cy="647700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3846125" cy="609600"/>
            </a:xfrm>
            <a:custGeom>
              <a:rect b="b" l="l" r="r" t="t"/>
              <a:pathLst>
                <a:path extrusionOk="0" h="609600" w="3846125">
                  <a:moveTo>
                    <a:pt x="203200" y="0"/>
                  </a:moveTo>
                  <a:lnTo>
                    <a:pt x="3846125" y="0"/>
                  </a:lnTo>
                  <a:lnTo>
                    <a:pt x="364292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01600" y="-38100"/>
              <a:ext cx="3642925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2609758" y="-96318"/>
            <a:ext cx="5713390" cy="1555517"/>
            <a:chOff x="0" y="-38100"/>
            <a:chExt cx="2378992" cy="647700"/>
          </a:xfrm>
        </p:grpSpPr>
        <p:sp>
          <p:nvSpPr>
            <p:cNvPr id="121" name="Google Shape;121;p2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1028700" y="3745151"/>
            <a:ext cx="462075" cy="508584"/>
            <a:chOff x="0" y="-38100"/>
            <a:chExt cx="588469" cy="647700"/>
          </a:xfrm>
        </p:grpSpPr>
        <p:sp>
          <p:nvSpPr>
            <p:cNvPr id="124" name="Google Shape;124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1028700" y="4576070"/>
            <a:ext cx="462075" cy="508584"/>
            <a:chOff x="0" y="-38100"/>
            <a:chExt cx="588469" cy="647700"/>
          </a:xfrm>
        </p:grpSpPr>
        <p:sp>
          <p:nvSpPr>
            <p:cNvPr id="127" name="Google Shape;127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1259738" y="3755062"/>
            <a:ext cx="308997" cy="340098"/>
            <a:chOff x="0" y="-38100"/>
            <a:chExt cx="588469" cy="647700"/>
          </a:xfrm>
        </p:grpSpPr>
        <p:sp>
          <p:nvSpPr>
            <p:cNvPr id="130" name="Google Shape;130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1259738" y="4585981"/>
            <a:ext cx="308997" cy="340098"/>
            <a:chOff x="0" y="-38100"/>
            <a:chExt cx="588469" cy="647700"/>
          </a:xfrm>
        </p:grpSpPr>
        <p:sp>
          <p:nvSpPr>
            <p:cNvPr id="133" name="Google Shape;133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-2856695" y="-96318"/>
            <a:ext cx="5713390" cy="1555517"/>
            <a:chOff x="0" y="-38100"/>
            <a:chExt cx="2378992" cy="647700"/>
          </a:xfrm>
        </p:grpSpPr>
        <p:sp>
          <p:nvSpPr>
            <p:cNvPr id="136" name="Google Shape;136;p2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8038423" y="947368"/>
            <a:ext cx="10941465" cy="511831"/>
            <a:chOff x="0" y="-38100"/>
            <a:chExt cx="13845952" cy="647700"/>
          </a:xfrm>
        </p:grpSpPr>
        <p:sp>
          <p:nvSpPr>
            <p:cNvPr id="139" name="Google Shape;139;p2"/>
            <p:cNvSpPr/>
            <p:nvPr/>
          </p:nvSpPr>
          <p:spPr>
            <a:xfrm>
              <a:off x="0" y="0"/>
              <a:ext cx="13845952" cy="609600"/>
            </a:xfrm>
            <a:custGeom>
              <a:rect b="b" l="l" r="r" t="t"/>
              <a:pathLst>
                <a:path extrusionOk="0" h="609600" w="13845952">
                  <a:moveTo>
                    <a:pt x="203200" y="0"/>
                  </a:moveTo>
                  <a:lnTo>
                    <a:pt x="13845952" y="0"/>
                  </a:lnTo>
                  <a:lnTo>
                    <a:pt x="1364275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101600" y="-38100"/>
              <a:ext cx="1364275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2"/>
          <p:cNvCxnSpPr/>
          <p:nvPr/>
        </p:nvCxnSpPr>
        <p:spPr>
          <a:xfrm>
            <a:off x="1028700" y="4253735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"/>
          <p:cNvCxnSpPr/>
          <p:nvPr/>
        </p:nvCxnSpPr>
        <p:spPr>
          <a:xfrm>
            <a:off x="1028700" y="5084654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2"/>
          <p:cNvCxnSpPr/>
          <p:nvPr/>
        </p:nvCxnSpPr>
        <p:spPr>
          <a:xfrm>
            <a:off x="1028700" y="5915574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"/>
          <p:cNvCxnSpPr/>
          <p:nvPr/>
        </p:nvCxnSpPr>
        <p:spPr>
          <a:xfrm>
            <a:off x="1028700" y="6746493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"/>
          <p:cNvCxnSpPr/>
          <p:nvPr/>
        </p:nvCxnSpPr>
        <p:spPr>
          <a:xfrm>
            <a:off x="1028700" y="7577412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2"/>
          <p:cNvCxnSpPr/>
          <p:nvPr/>
        </p:nvCxnSpPr>
        <p:spPr>
          <a:xfrm>
            <a:off x="1028700" y="8408331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"/>
          <p:cNvCxnSpPr/>
          <p:nvPr/>
        </p:nvCxnSpPr>
        <p:spPr>
          <a:xfrm>
            <a:off x="1028700" y="9239250"/>
            <a:ext cx="11653754" cy="0"/>
          </a:xfrm>
          <a:prstGeom prst="straightConnector1">
            <a:avLst/>
          </a:prstGeom>
          <a:noFill/>
          <a:ln cap="flat" cmpd="sng" w="38100">
            <a:solidFill>
              <a:srgbClr val="AFAFAF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8" name="Google Shape;148;p2"/>
          <p:cNvGrpSpPr/>
          <p:nvPr/>
        </p:nvGrpSpPr>
        <p:grpSpPr>
          <a:xfrm>
            <a:off x="1028700" y="5406989"/>
            <a:ext cx="462075" cy="508584"/>
            <a:chOff x="0" y="-38100"/>
            <a:chExt cx="588469" cy="647700"/>
          </a:xfrm>
        </p:grpSpPr>
        <p:sp>
          <p:nvSpPr>
            <p:cNvPr id="149" name="Google Shape;149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259738" y="5416900"/>
            <a:ext cx="308997" cy="340098"/>
            <a:chOff x="0" y="-38100"/>
            <a:chExt cx="588469" cy="647700"/>
          </a:xfrm>
        </p:grpSpPr>
        <p:sp>
          <p:nvSpPr>
            <p:cNvPr id="152" name="Google Shape;152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028700" y="6237908"/>
            <a:ext cx="462075" cy="508584"/>
            <a:chOff x="0" y="-38100"/>
            <a:chExt cx="588469" cy="647700"/>
          </a:xfrm>
        </p:grpSpPr>
        <p:sp>
          <p:nvSpPr>
            <p:cNvPr id="155" name="Google Shape;155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>
          <a:xfrm>
            <a:off x="1259738" y="6247819"/>
            <a:ext cx="308997" cy="340098"/>
            <a:chOff x="0" y="-38100"/>
            <a:chExt cx="588469" cy="647700"/>
          </a:xfrm>
        </p:grpSpPr>
        <p:sp>
          <p:nvSpPr>
            <p:cNvPr id="158" name="Google Shape;158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1028700" y="7068827"/>
            <a:ext cx="462075" cy="508584"/>
            <a:chOff x="0" y="-38100"/>
            <a:chExt cx="588469" cy="647700"/>
          </a:xfrm>
        </p:grpSpPr>
        <p:sp>
          <p:nvSpPr>
            <p:cNvPr id="161" name="Google Shape;161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259738" y="7078738"/>
            <a:ext cx="308997" cy="340098"/>
            <a:chOff x="0" y="-38100"/>
            <a:chExt cx="588469" cy="647700"/>
          </a:xfrm>
        </p:grpSpPr>
        <p:sp>
          <p:nvSpPr>
            <p:cNvPr id="164" name="Google Shape;164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1028700" y="7899746"/>
            <a:ext cx="462075" cy="508584"/>
            <a:chOff x="0" y="-38100"/>
            <a:chExt cx="588469" cy="647700"/>
          </a:xfrm>
        </p:grpSpPr>
        <p:sp>
          <p:nvSpPr>
            <p:cNvPr id="167" name="Google Shape;167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259738" y="7909657"/>
            <a:ext cx="308997" cy="340098"/>
            <a:chOff x="0" y="-38100"/>
            <a:chExt cx="588469" cy="647700"/>
          </a:xfrm>
        </p:grpSpPr>
        <p:sp>
          <p:nvSpPr>
            <p:cNvPr id="170" name="Google Shape;170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1028700" y="8730666"/>
            <a:ext cx="462075" cy="508584"/>
            <a:chOff x="0" y="-38100"/>
            <a:chExt cx="588469" cy="647700"/>
          </a:xfrm>
        </p:grpSpPr>
        <p:sp>
          <p:nvSpPr>
            <p:cNvPr id="173" name="Google Shape;173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2"/>
          <p:cNvGrpSpPr/>
          <p:nvPr/>
        </p:nvGrpSpPr>
        <p:grpSpPr>
          <a:xfrm>
            <a:off x="1259738" y="8740577"/>
            <a:ext cx="308997" cy="340098"/>
            <a:chOff x="0" y="-38100"/>
            <a:chExt cx="588469" cy="647700"/>
          </a:xfrm>
        </p:grpSpPr>
        <p:sp>
          <p:nvSpPr>
            <p:cNvPr id="176" name="Google Shape;176;p2"/>
            <p:cNvSpPr/>
            <p:nvPr/>
          </p:nvSpPr>
          <p:spPr>
            <a:xfrm>
              <a:off x="0" y="0"/>
              <a:ext cx="588469" cy="609600"/>
            </a:xfrm>
            <a:custGeom>
              <a:rect b="b" l="l" r="r" t="t"/>
              <a:pathLst>
                <a:path extrusionOk="0" h="609600" w="588469">
                  <a:moveTo>
                    <a:pt x="203200" y="0"/>
                  </a:moveTo>
                  <a:lnTo>
                    <a:pt x="588469" y="0"/>
                  </a:lnTo>
                  <a:lnTo>
                    <a:pt x="38526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 txBox="1"/>
            <p:nvPr/>
          </p:nvSpPr>
          <p:spPr>
            <a:xfrm>
              <a:off x="101600" y="-38100"/>
              <a:ext cx="3852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2"/>
          <p:cNvSpPr txBox="1"/>
          <p:nvPr/>
        </p:nvSpPr>
        <p:spPr>
          <a:xfrm>
            <a:off x="1028700" y="2006768"/>
            <a:ext cx="12480456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ДНЕВЕН РЕД</a:t>
            </a:r>
            <a:endParaRPr b="1" sz="90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11796665" y="3603327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 u="none" strike="noStrike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11796665" y="4446339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81" name="Google Shape;181;p2"/>
          <p:cNvSpPr txBox="1"/>
          <p:nvPr/>
        </p:nvSpPr>
        <p:spPr>
          <a:xfrm>
            <a:off x="11796665" y="5289351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11796665" y="6132363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83" name="Google Shape;183;p2"/>
          <p:cNvSpPr txBox="1"/>
          <p:nvPr/>
        </p:nvSpPr>
        <p:spPr>
          <a:xfrm>
            <a:off x="11796665" y="6975376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84" name="Google Shape;184;p2"/>
          <p:cNvSpPr txBox="1"/>
          <p:nvPr/>
        </p:nvSpPr>
        <p:spPr>
          <a:xfrm>
            <a:off x="11796665" y="7818388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85" name="Google Shape;185;p2"/>
          <p:cNvSpPr txBox="1"/>
          <p:nvPr/>
        </p:nvSpPr>
        <p:spPr>
          <a:xfrm>
            <a:off x="11796665" y="8661400"/>
            <a:ext cx="8857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/>
          </a:p>
        </p:txBody>
      </p:sp>
      <p:sp>
        <p:nvSpPr>
          <p:cNvPr id="186" name="Google Shape;186;p2"/>
          <p:cNvSpPr txBox="1"/>
          <p:nvPr/>
        </p:nvSpPr>
        <p:spPr>
          <a:xfrm>
            <a:off x="1944147" y="3690639"/>
            <a:ext cx="8921727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Въведение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1944147" y="4526321"/>
            <a:ext cx="10711878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Родители и учители - необходимо партньорство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1944147" y="5362002"/>
            <a:ext cx="8921727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Казус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1944146" y="6197684"/>
            <a:ext cx="10476453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Видеоклип: </a:t>
            </a:r>
            <a:r>
              <a:rPr i="1"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„Не може да върнем времето назад“</a:t>
            </a:r>
            <a:endParaRPr i="1"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1944147" y="7033366"/>
            <a:ext cx="8921727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Практически съвети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1944147" y="8665506"/>
            <a:ext cx="8921727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Допълнителни ресурси 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1944147" y="7837438"/>
            <a:ext cx="8921727" cy="457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Обoбщение: </a:t>
            </a:r>
            <a:r>
              <a:rPr i="1"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„Знаете ли, че“</a:t>
            </a:r>
            <a:endParaRPr i="1"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12735803" y="3563904"/>
            <a:ext cx="5552197" cy="5770596"/>
          </a:xfrm>
          <a:custGeom>
            <a:rect b="b" l="l" r="r" t="t"/>
            <a:pathLst>
              <a:path extrusionOk="0" h="5897364" w="5816275">
                <a:moveTo>
                  <a:pt x="0" y="0"/>
                </a:moveTo>
                <a:lnTo>
                  <a:pt x="5816274" y="0"/>
                </a:lnTo>
                <a:lnTo>
                  <a:pt x="5816274" y="5897364"/>
                </a:lnTo>
                <a:lnTo>
                  <a:pt x="0" y="5897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/>
        </p:nvSpPr>
        <p:spPr>
          <a:xfrm>
            <a:off x="304800" y="422304"/>
            <a:ext cx="9459108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1. ВЪВЕДЕНИЕ</a:t>
            </a:r>
            <a:endParaRPr b="1" sz="90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pSp>
        <p:nvGrpSpPr>
          <p:cNvPr id="199" name="Google Shape;199;p3"/>
          <p:cNvGrpSpPr/>
          <p:nvPr/>
        </p:nvGrpSpPr>
        <p:grpSpPr>
          <a:xfrm>
            <a:off x="16606138" y="9777314"/>
            <a:ext cx="5713390" cy="1555517"/>
            <a:chOff x="0" y="-38100"/>
            <a:chExt cx="2378992" cy="647700"/>
          </a:xfrm>
        </p:grpSpPr>
        <p:sp>
          <p:nvSpPr>
            <p:cNvPr id="200" name="Google Shape;200;p3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3"/>
          <p:cNvGrpSpPr/>
          <p:nvPr/>
        </p:nvGrpSpPr>
        <p:grpSpPr>
          <a:xfrm>
            <a:off x="11711680" y="9720922"/>
            <a:ext cx="4894458" cy="2444159"/>
            <a:chOff x="0" y="-38100"/>
            <a:chExt cx="1297027" cy="647700"/>
          </a:xfrm>
        </p:grpSpPr>
        <p:sp>
          <p:nvSpPr>
            <p:cNvPr id="203" name="Google Shape;203;p3"/>
            <p:cNvSpPr/>
            <p:nvPr/>
          </p:nvSpPr>
          <p:spPr>
            <a:xfrm>
              <a:off x="0" y="0"/>
              <a:ext cx="1297027" cy="609600"/>
            </a:xfrm>
            <a:custGeom>
              <a:rect b="b" l="l" r="r" t="t"/>
              <a:pathLst>
                <a:path extrusionOk="0" h="609600" w="1297027">
                  <a:moveTo>
                    <a:pt x="203200" y="0"/>
                  </a:moveTo>
                  <a:lnTo>
                    <a:pt x="1297027" y="0"/>
                  </a:lnTo>
                  <a:lnTo>
                    <a:pt x="109382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 txBox="1"/>
            <p:nvPr/>
          </p:nvSpPr>
          <p:spPr>
            <a:xfrm>
              <a:off x="101600" y="-38100"/>
              <a:ext cx="1093827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3"/>
          <p:cNvSpPr/>
          <p:nvPr/>
        </p:nvSpPr>
        <p:spPr>
          <a:xfrm>
            <a:off x="-553555" y="9864696"/>
            <a:ext cx="6318790" cy="8849478"/>
          </a:xfrm>
          <a:custGeom>
            <a:rect b="b" l="l" r="r" t="t"/>
            <a:pathLst>
              <a:path extrusionOk="0" h="8849478" w="6318790">
                <a:moveTo>
                  <a:pt x="0" y="0"/>
                </a:moveTo>
                <a:lnTo>
                  <a:pt x="6318790" y="0"/>
                </a:lnTo>
                <a:lnTo>
                  <a:pt x="6318790" y="8849478"/>
                </a:lnTo>
                <a:lnTo>
                  <a:pt x="0" y="8849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-46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278125" y="9864696"/>
            <a:ext cx="6318790" cy="8849478"/>
          </a:xfrm>
          <a:custGeom>
            <a:rect b="b" l="l" r="r" t="t"/>
            <a:pathLst>
              <a:path extrusionOk="0" h="8849478" w="6318790">
                <a:moveTo>
                  <a:pt x="0" y="0"/>
                </a:moveTo>
                <a:lnTo>
                  <a:pt x="6318789" y="0"/>
                </a:lnTo>
                <a:lnTo>
                  <a:pt x="6318789" y="8849478"/>
                </a:lnTo>
                <a:lnTo>
                  <a:pt x="0" y="8849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-46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3"/>
          <p:cNvGrpSpPr/>
          <p:nvPr/>
        </p:nvGrpSpPr>
        <p:grpSpPr>
          <a:xfrm>
            <a:off x="10539126" y="9725041"/>
            <a:ext cx="1533590" cy="2444159"/>
            <a:chOff x="0" y="-38100"/>
            <a:chExt cx="406400" cy="647700"/>
          </a:xfrm>
        </p:grpSpPr>
        <p:sp>
          <p:nvSpPr>
            <p:cNvPr id="208" name="Google Shape;208;p3"/>
            <p:cNvSpPr/>
            <p:nvPr/>
          </p:nvSpPr>
          <p:spPr>
            <a:xfrm>
              <a:off x="0" y="0"/>
              <a:ext cx="406400" cy="609600"/>
            </a:xfrm>
            <a:custGeom>
              <a:rect b="b" l="l" r="r" t="t"/>
              <a:pathLst>
                <a:path extrusionOk="0" h="609600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3"/>
          <p:cNvSpPr txBox="1"/>
          <p:nvPr/>
        </p:nvSpPr>
        <p:spPr>
          <a:xfrm>
            <a:off x="76200" y="1790700"/>
            <a:ext cx="1799008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73E4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Безопасността на децата от всички възрасти е предизвикателство, което срещаме ежедневно. </a:t>
            </a:r>
            <a:endParaRPr/>
          </a:p>
        </p:txBody>
      </p:sp>
      <p:sp>
        <p:nvSpPr>
          <p:cNvPr id="211" name="Google Shape;211;p3"/>
          <p:cNvSpPr txBox="1"/>
          <p:nvPr/>
        </p:nvSpPr>
        <p:spPr>
          <a:xfrm>
            <a:off x="76200" y="8179594"/>
            <a:ext cx="182118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73E4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В свят, в който движението става все по-натоварено, наша отговорност е децата да бъдат добре подготвени за безопасно придвижване. </a:t>
            </a:r>
            <a:endParaRPr/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4">
            <a:alphaModFix/>
          </a:blip>
          <a:srcRect b="21726" l="0" r="0" t="36671"/>
          <a:stretch/>
        </p:blipFill>
        <p:spPr>
          <a:xfrm>
            <a:off x="23811" y="3378320"/>
            <a:ext cx="18321867" cy="427978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/>
          <p:nvPr/>
        </p:nvSpPr>
        <p:spPr>
          <a:xfrm>
            <a:off x="7366961" y="38100"/>
            <a:ext cx="10844839" cy="27084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Ето защо, докато те растат и изследват света, ангажимент на цялото общество е да им покаже колко важна за тяхното благополучие е безопасността на пътя. 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7315200" y="7618155"/>
            <a:ext cx="10844840" cy="25545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Когато вървят пеша, карат колело, играят или се разхождат, разбирането и спазването на правилата за движение ги предпазва от опасностите на външната среда.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 b="0" l="0" r="31054" t="0"/>
          <a:stretch/>
        </p:blipFill>
        <p:spPr>
          <a:xfrm>
            <a:off x="-19050" y="0"/>
            <a:ext cx="7334250" cy="10306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hatian, Peringatan, Tanda Seru, Tanda" id="220" name="Google Shape;2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2519" y="2857500"/>
            <a:ext cx="5437481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b="42187" l="0" r="0" t="14845"/>
          <a:stretch/>
        </p:blipFill>
        <p:spPr>
          <a:xfrm>
            <a:off x="0" y="2476500"/>
            <a:ext cx="18288000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 txBox="1"/>
          <p:nvPr/>
        </p:nvSpPr>
        <p:spPr>
          <a:xfrm>
            <a:off x="114300" y="216575"/>
            <a:ext cx="18021300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Мобилността е част от общата социална култура, а грижата за децата – тъй малки и уязвими участници в движението, е показател за общественото развитие и висша човешка ценност. </a:t>
            </a:r>
            <a:endParaRPr/>
          </a:p>
        </p:txBody>
      </p:sp>
      <p:sp>
        <p:nvSpPr>
          <p:cNvPr id="227" name="Google Shape;227;p5"/>
          <p:cNvSpPr txBox="1"/>
          <p:nvPr/>
        </p:nvSpPr>
        <p:spPr>
          <a:xfrm>
            <a:off x="114300" y="8726150"/>
            <a:ext cx="18021300" cy="1446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Наша обща цел е децата да растат закриляни и да опознават света без страх и тревога.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6"/>
          <p:cNvGrpSpPr/>
          <p:nvPr/>
        </p:nvGrpSpPr>
        <p:grpSpPr>
          <a:xfrm>
            <a:off x="22402800" y="-211547"/>
            <a:ext cx="1533590" cy="2444159"/>
            <a:chOff x="0" y="-38100"/>
            <a:chExt cx="406400" cy="647700"/>
          </a:xfrm>
        </p:grpSpPr>
        <p:sp>
          <p:nvSpPr>
            <p:cNvPr id="234" name="Google Shape;234;p6"/>
            <p:cNvSpPr/>
            <p:nvPr/>
          </p:nvSpPr>
          <p:spPr>
            <a:xfrm>
              <a:off x="0" y="0"/>
              <a:ext cx="406400" cy="609600"/>
            </a:xfrm>
            <a:custGeom>
              <a:rect b="b" l="l" r="r" t="t"/>
              <a:pathLst>
                <a:path extrusionOk="0" h="609600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 flipH="1">
            <a:off x="5757046" y="1199080"/>
            <a:ext cx="14816954" cy="2444159"/>
            <a:chOff x="0" y="-38100"/>
            <a:chExt cx="1297027" cy="647700"/>
          </a:xfrm>
        </p:grpSpPr>
        <p:sp>
          <p:nvSpPr>
            <p:cNvPr id="237" name="Google Shape;237;p6"/>
            <p:cNvSpPr/>
            <p:nvPr/>
          </p:nvSpPr>
          <p:spPr>
            <a:xfrm>
              <a:off x="0" y="0"/>
              <a:ext cx="1297027" cy="609600"/>
            </a:xfrm>
            <a:custGeom>
              <a:rect b="b" l="l" r="r" t="t"/>
              <a:pathLst>
                <a:path extrusionOk="0" h="609600" w="1297027">
                  <a:moveTo>
                    <a:pt x="203200" y="0"/>
                  </a:moveTo>
                  <a:lnTo>
                    <a:pt x="1297027" y="0"/>
                  </a:lnTo>
                  <a:lnTo>
                    <a:pt x="109382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101600" y="-38100"/>
              <a:ext cx="1093827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9" name="Google Shape;2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4" y="2933700"/>
            <a:ext cx="7368248" cy="252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7400" y="7734300"/>
            <a:ext cx="8566748" cy="262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654710" y="7734300"/>
            <a:ext cx="7961994" cy="252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3400" y="4881691"/>
            <a:ext cx="6046399" cy="209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 txBox="1"/>
          <p:nvPr/>
        </p:nvSpPr>
        <p:spPr>
          <a:xfrm>
            <a:off x="457200" y="190500"/>
            <a:ext cx="17786948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БДП в училищна среда</a:t>
            </a:r>
            <a:endParaRPr/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600" y="4533900"/>
            <a:ext cx="5671433" cy="361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00668" y="5849078"/>
            <a:ext cx="960009" cy="2342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6585548" y="1423387"/>
            <a:ext cx="11658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Чрез интерактивни уроци, игри, беседи и различни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инициативи, учениците усвояват основни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знания за: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1" y="3659340"/>
            <a:ext cx="5257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Правилно поведение като пешеходци и пътници</a:t>
            </a:r>
            <a:endParaRPr/>
          </a:p>
        </p:txBody>
      </p:sp>
      <p:sp>
        <p:nvSpPr>
          <p:cNvPr id="248" name="Google Shape;248;p6"/>
          <p:cNvSpPr txBox="1"/>
          <p:nvPr/>
        </p:nvSpPr>
        <p:spPr>
          <a:xfrm>
            <a:off x="-1752600" y="8452661"/>
            <a:ext cx="6705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Разпознаване на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пътни знаци</a:t>
            </a:r>
            <a:endParaRPr/>
          </a:p>
        </p:txBody>
      </p:sp>
      <p:sp>
        <p:nvSpPr>
          <p:cNvPr id="249" name="Google Shape;249;p6"/>
          <p:cNvSpPr txBox="1"/>
          <p:nvPr/>
        </p:nvSpPr>
        <p:spPr>
          <a:xfrm>
            <a:off x="9926877" y="8448119"/>
            <a:ext cx="56714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Безопасно придвижване в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градска среда</a:t>
            </a:r>
            <a:endParaRPr/>
          </a:p>
        </p:txBody>
      </p:sp>
      <p:sp>
        <p:nvSpPr>
          <p:cNvPr id="250" name="Google Shape;250;p6"/>
          <p:cNvSpPr txBox="1"/>
          <p:nvPr/>
        </p:nvSpPr>
        <p:spPr>
          <a:xfrm>
            <a:off x="13944600" y="5314771"/>
            <a:ext cx="37215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пътни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</a:t>
            </a:r>
            <a:endParaRPr/>
          </a:p>
        </p:txBody>
      </p:sp>
      <p:sp>
        <p:nvSpPr>
          <p:cNvPr id="251" name="Google Shape;251;p6"/>
          <p:cNvSpPr/>
          <p:nvPr/>
        </p:nvSpPr>
        <p:spPr>
          <a:xfrm>
            <a:off x="5467860" y="3504554"/>
            <a:ext cx="1390140" cy="1496538"/>
          </a:xfrm>
          <a:custGeom>
            <a:rect b="b" l="l" r="r" t="t"/>
            <a:pathLst>
              <a:path extrusionOk="0" h="742709" w="680507">
                <a:moveTo>
                  <a:pt x="0" y="0"/>
                </a:moveTo>
                <a:lnTo>
                  <a:pt x="680508" y="0"/>
                </a:lnTo>
                <a:lnTo>
                  <a:pt x="680508" y="742709"/>
                </a:lnTo>
                <a:lnTo>
                  <a:pt x="0" y="742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 rot="2835711">
            <a:off x="12379640" y="5482906"/>
            <a:ext cx="1028962" cy="961162"/>
          </a:xfrm>
          <a:custGeom>
            <a:rect b="b" l="l" r="r" t="t"/>
            <a:pathLst>
              <a:path extrusionOk="0" h="630239" w="635802">
                <a:moveTo>
                  <a:pt x="0" y="0"/>
                </a:moveTo>
                <a:lnTo>
                  <a:pt x="635803" y="0"/>
                </a:lnTo>
                <a:lnTo>
                  <a:pt x="635803" y="630239"/>
                </a:lnTo>
                <a:lnTo>
                  <a:pt x="0" y="630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16306800" y="8496300"/>
            <a:ext cx="1503767" cy="1265156"/>
          </a:xfrm>
          <a:custGeom>
            <a:rect b="b" l="l" r="r" t="t"/>
            <a:pathLst>
              <a:path extrusionOk="0" h="600008" w="634929">
                <a:moveTo>
                  <a:pt x="0" y="0"/>
                </a:moveTo>
                <a:lnTo>
                  <a:pt x="634929" y="0"/>
                </a:lnTo>
                <a:lnTo>
                  <a:pt x="634929" y="600009"/>
                </a:lnTo>
                <a:lnTo>
                  <a:pt x="0" y="600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416220" y="8391992"/>
            <a:ext cx="1275444" cy="1015142"/>
          </a:xfrm>
          <a:custGeom>
            <a:rect b="b" l="l" r="r" t="t"/>
            <a:pathLst>
              <a:path extrusionOk="0" h="503529" w="661450">
                <a:moveTo>
                  <a:pt x="0" y="0"/>
                </a:moveTo>
                <a:lnTo>
                  <a:pt x="661451" y="0"/>
                </a:lnTo>
                <a:lnTo>
                  <a:pt x="661451" y="503529"/>
                </a:lnTo>
                <a:lnTo>
                  <a:pt x="0" y="503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 rot="-1182552">
            <a:off x="-3866115" y="-3903763"/>
            <a:ext cx="19862605" cy="8388944"/>
            <a:chOff x="0" y="-38100"/>
            <a:chExt cx="5231303" cy="2209434"/>
          </a:xfrm>
        </p:grpSpPr>
        <p:sp>
          <p:nvSpPr>
            <p:cNvPr id="260" name="Google Shape;260;p7"/>
            <p:cNvSpPr/>
            <p:nvPr/>
          </p:nvSpPr>
          <p:spPr>
            <a:xfrm>
              <a:off x="0" y="0"/>
              <a:ext cx="5231303" cy="2171334"/>
            </a:xfrm>
            <a:custGeom>
              <a:rect b="b" l="l" r="r" t="t"/>
              <a:pathLst>
                <a:path extrusionOk="0" h="2171334" w="5231303">
                  <a:moveTo>
                    <a:pt x="0" y="0"/>
                  </a:moveTo>
                  <a:lnTo>
                    <a:pt x="5231303" y="0"/>
                  </a:lnTo>
                  <a:lnTo>
                    <a:pt x="5231303" y="2171334"/>
                  </a:lnTo>
                  <a:lnTo>
                    <a:pt x="0" y="2171334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0" y="-38100"/>
              <a:ext cx="5231303" cy="2209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7"/>
          <p:cNvGrpSpPr/>
          <p:nvPr/>
        </p:nvGrpSpPr>
        <p:grpSpPr>
          <a:xfrm rot="-1182552">
            <a:off x="-1929364" y="4464453"/>
            <a:ext cx="10164461" cy="1317158"/>
            <a:chOff x="0" y="-38100"/>
            <a:chExt cx="2677060" cy="346906"/>
          </a:xfrm>
        </p:grpSpPr>
        <p:sp>
          <p:nvSpPr>
            <p:cNvPr id="263" name="Google Shape;263;p7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7"/>
          <p:cNvGrpSpPr/>
          <p:nvPr/>
        </p:nvGrpSpPr>
        <p:grpSpPr>
          <a:xfrm rot="-1182552">
            <a:off x="2143553" y="3898432"/>
            <a:ext cx="30182708" cy="7817090"/>
            <a:chOff x="0" y="-38100"/>
            <a:chExt cx="7949355" cy="2058822"/>
          </a:xfrm>
        </p:grpSpPr>
        <p:sp>
          <p:nvSpPr>
            <p:cNvPr id="266" name="Google Shape;266;p7"/>
            <p:cNvSpPr/>
            <p:nvPr/>
          </p:nvSpPr>
          <p:spPr>
            <a:xfrm>
              <a:off x="0" y="0"/>
              <a:ext cx="7949355" cy="2020722"/>
            </a:xfrm>
            <a:custGeom>
              <a:rect b="b" l="l" r="r" t="t"/>
              <a:pathLst>
                <a:path extrusionOk="0" h="2020722" w="7949355">
                  <a:moveTo>
                    <a:pt x="0" y="0"/>
                  </a:moveTo>
                  <a:lnTo>
                    <a:pt x="7949355" y="0"/>
                  </a:lnTo>
                  <a:lnTo>
                    <a:pt x="7949355" y="2020722"/>
                  </a:lnTo>
                  <a:lnTo>
                    <a:pt x="0" y="2020722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0" y="-38100"/>
              <a:ext cx="7949355" cy="2058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7"/>
          <p:cNvGrpSpPr/>
          <p:nvPr/>
        </p:nvGrpSpPr>
        <p:grpSpPr>
          <a:xfrm rot="-1182552">
            <a:off x="10496219" y="4264428"/>
            <a:ext cx="10164461" cy="1317158"/>
            <a:chOff x="0" y="-38100"/>
            <a:chExt cx="2677060" cy="346906"/>
          </a:xfrm>
        </p:grpSpPr>
        <p:sp>
          <p:nvSpPr>
            <p:cNvPr id="269" name="Google Shape;269;p7"/>
            <p:cNvSpPr/>
            <p:nvPr/>
          </p:nvSpPr>
          <p:spPr>
            <a:xfrm>
              <a:off x="0" y="0"/>
              <a:ext cx="2677060" cy="308806"/>
            </a:xfrm>
            <a:custGeom>
              <a:rect b="b" l="l" r="r" t="t"/>
              <a:pathLst>
                <a:path extrusionOk="0" h="308806" w="2677060">
                  <a:moveTo>
                    <a:pt x="0" y="0"/>
                  </a:moveTo>
                  <a:lnTo>
                    <a:pt x="2677060" y="0"/>
                  </a:lnTo>
                  <a:lnTo>
                    <a:pt x="2677060" y="308806"/>
                  </a:lnTo>
                  <a:lnTo>
                    <a:pt x="0" y="308806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0" y="-38100"/>
              <a:ext cx="2677060" cy="3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7"/>
          <p:cNvGrpSpPr/>
          <p:nvPr/>
        </p:nvGrpSpPr>
        <p:grpSpPr>
          <a:xfrm>
            <a:off x="4454197" y="453697"/>
            <a:ext cx="9379605" cy="9379605"/>
            <a:chOff x="0" y="0"/>
            <a:chExt cx="812800" cy="812800"/>
          </a:xfrm>
        </p:grpSpPr>
        <p:sp>
          <p:nvSpPr>
            <p:cNvPr id="272" name="Google Shape;272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7"/>
          <p:cNvSpPr txBox="1"/>
          <p:nvPr/>
        </p:nvSpPr>
        <p:spPr>
          <a:xfrm>
            <a:off x="5126764" y="2725231"/>
            <a:ext cx="803446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Ние, учителите, даваме знания.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Вие, родителите, вдъхновявате с личния си пример.</a:t>
            </a:r>
            <a:endParaRPr sz="6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/>
          <p:nvPr/>
        </p:nvSpPr>
        <p:spPr>
          <a:xfrm>
            <a:off x="13633772" y="-7799101"/>
            <a:ext cx="6318790" cy="9258300"/>
          </a:xfrm>
          <a:custGeom>
            <a:rect b="b" l="l" r="r" t="t"/>
            <a:pathLst>
              <a:path extrusionOk="0" h="9258300" w="6318790">
                <a:moveTo>
                  <a:pt x="0" y="0"/>
                </a:moveTo>
                <a:lnTo>
                  <a:pt x="6318790" y="0"/>
                </a:lnTo>
                <a:lnTo>
                  <a:pt x="631879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7706479" y="-7799101"/>
            <a:ext cx="6318790" cy="9258300"/>
          </a:xfrm>
          <a:custGeom>
            <a:rect b="b" l="l" r="r" t="t"/>
            <a:pathLst>
              <a:path extrusionOk="0" h="9258300" w="6318790">
                <a:moveTo>
                  <a:pt x="0" y="0"/>
                </a:moveTo>
                <a:lnTo>
                  <a:pt x="6318790" y="0"/>
                </a:lnTo>
                <a:lnTo>
                  <a:pt x="631879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8"/>
          <p:cNvGrpSpPr/>
          <p:nvPr/>
        </p:nvGrpSpPr>
        <p:grpSpPr>
          <a:xfrm>
            <a:off x="-717962" y="-96318"/>
            <a:ext cx="9236858" cy="1555517"/>
            <a:chOff x="0" y="-38100"/>
            <a:chExt cx="3846125" cy="647700"/>
          </a:xfrm>
        </p:grpSpPr>
        <p:sp>
          <p:nvSpPr>
            <p:cNvPr id="282" name="Google Shape;282;p8"/>
            <p:cNvSpPr/>
            <p:nvPr/>
          </p:nvSpPr>
          <p:spPr>
            <a:xfrm>
              <a:off x="0" y="0"/>
              <a:ext cx="3846125" cy="609600"/>
            </a:xfrm>
            <a:custGeom>
              <a:rect b="b" l="l" r="r" t="t"/>
              <a:pathLst>
                <a:path extrusionOk="0" h="609600" w="3846125">
                  <a:moveTo>
                    <a:pt x="203200" y="0"/>
                  </a:moveTo>
                  <a:lnTo>
                    <a:pt x="3846125" y="0"/>
                  </a:lnTo>
                  <a:lnTo>
                    <a:pt x="364292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 txBox="1"/>
            <p:nvPr/>
          </p:nvSpPr>
          <p:spPr>
            <a:xfrm>
              <a:off x="101600" y="-38100"/>
              <a:ext cx="3642925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8"/>
          <p:cNvGrpSpPr/>
          <p:nvPr/>
        </p:nvGrpSpPr>
        <p:grpSpPr>
          <a:xfrm>
            <a:off x="2609758" y="-96318"/>
            <a:ext cx="5713390" cy="1555517"/>
            <a:chOff x="0" y="-38100"/>
            <a:chExt cx="2378992" cy="647700"/>
          </a:xfrm>
        </p:grpSpPr>
        <p:sp>
          <p:nvSpPr>
            <p:cNvPr id="285" name="Google Shape;285;p8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-2856695" y="-96318"/>
            <a:ext cx="5713390" cy="1555517"/>
            <a:chOff x="0" y="-38100"/>
            <a:chExt cx="2378992" cy="647700"/>
          </a:xfrm>
        </p:grpSpPr>
        <p:sp>
          <p:nvSpPr>
            <p:cNvPr id="288" name="Google Shape;288;p8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8"/>
          <p:cNvGrpSpPr/>
          <p:nvPr/>
        </p:nvGrpSpPr>
        <p:grpSpPr>
          <a:xfrm>
            <a:off x="8038423" y="947368"/>
            <a:ext cx="10941465" cy="511831"/>
            <a:chOff x="0" y="-38100"/>
            <a:chExt cx="13845952" cy="647700"/>
          </a:xfrm>
        </p:grpSpPr>
        <p:sp>
          <p:nvSpPr>
            <p:cNvPr id="291" name="Google Shape;291;p8"/>
            <p:cNvSpPr/>
            <p:nvPr/>
          </p:nvSpPr>
          <p:spPr>
            <a:xfrm>
              <a:off x="0" y="0"/>
              <a:ext cx="13845952" cy="609600"/>
            </a:xfrm>
            <a:custGeom>
              <a:rect b="b" l="l" r="r" t="t"/>
              <a:pathLst>
                <a:path extrusionOk="0" h="609600" w="13845952">
                  <a:moveTo>
                    <a:pt x="203200" y="0"/>
                  </a:moveTo>
                  <a:lnTo>
                    <a:pt x="13845952" y="0"/>
                  </a:lnTo>
                  <a:lnTo>
                    <a:pt x="1364275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101600" y="-38100"/>
              <a:ext cx="1364275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8"/>
          <p:cNvSpPr txBox="1"/>
          <p:nvPr/>
        </p:nvSpPr>
        <p:spPr>
          <a:xfrm>
            <a:off x="304800" y="2933700"/>
            <a:ext cx="17600200" cy="1801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Сутрин е, всички в семейството закъсняват. Родителят сяда зад волана, а детето не иска да си сложи колана, защото „е за кратко“ и „така е по-удобно“. Родителят вече е напрегнат и решава…</a:t>
            </a:r>
            <a:endParaRPr sz="36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7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3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Какво бихте направили в тази ситуация?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230259" y="6168992"/>
            <a:ext cx="5484741" cy="1795363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9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Потегляте бързо, за да не закъснеете – все пак пътят е кратък и карате внимателно.</a:t>
            </a:r>
            <a:endParaRPr/>
          </a:p>
          <a:p>
            <a:pPr indent="0" lvl="0" marL="0" marR="0" rtl="0" algn="just">
              <a:lnSpc>
                <a:spcPct val="109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373E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6992686" y="5781625"/>
            <a:ext cx="5199314" cy="134652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9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Настоявате детето да си сложи колана, дори ако това значи да закъснеете още.</a:t>
            </a:r>
            <a:endParaRPr/>
          </a:p>
        </p:txBody>
      </p:sp>
      <p:sp>
        <p:nvSpPr>
          <p:cNvPr id="296" name="Google Shape;296;p8"/>
          <p:cNvSpPr/>
          <p:nvPr/>
        </p:nvSpPr>
        <p:spPr>
          <a:xfrm rot="5400000">
            <a:off x="15155460" y="7872513"/>
            <a:ext cx="1044373" cy="923257"/>
          </a:xfrm>
          <a:custGeom>
            <a:rect b="b" l="l" r="r" t="t"/>
            <a:pathLst>
              <a:path extrusionOk="0" h="368877" w="368877">
                <a:moveTo>
                  <a:pt x="0" y="0"/>
                </a:moveTo>
                <a:lnTo>
                  <a:pt x="368877" y="0"/>
                </a:lnTo>
                <a:lnTo>
                  <a:pt x="368877" y="368876"/>
                </a:lnTo>
                <a:lnTo>
                  <a:pt x="0" y="368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13334999" y="6465434"/>
            <a:ext cx="4685294" cy="134652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9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Измисляте игра/подход, с който детето да се убеди само, че това е важно.</a:t>
            </a:r>
            <a:endParaRPr/>
          </a:p>
        </p:txBody>
      </p:sp>
      <p:sp>
        <p:nvSpPr>
          <p:cNvPr id="298" name="Google Shape;298;p8"/>
          <p:cNvSpPr txBox="1"/>
          <p:nvPr/>
        </p:nvSpPr>
        <p:spPr>
          <a:xfrm>
            <a:off x="508672" y="1627138"/>
            <a:ext cx="17786948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0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Казус – </a:t>
            </a:r>
            <a:r>
              <a:rPr i="1" lang="ru-RU" sz="72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“Гласувай с цвета си”</a:t>
            </a:r>
            <a:endParaRPr i="1" sz="90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99" name="Google Shape;299;p8"/>
          <p:cNvSpPr/>
          <p:nvPr/>
        </p:nvSpPr>
        <p:spPr>
          <a:xfrm rot="5400000">
            <a:off x="8879959" y="7209140"/>
            <a:ext cx="1044373" cy="923257"/>
          </a:xfrm>
          <a:custGeom>
            <a:rect b="b" l="l" r="r" t="t"/>
            <a:pathLst>
              <a:path extrusionOk="0" h="368877" w="368877">
                <a:moveTo>
                  <a:pt x="0" y="0"/>
                </a:moveTo>
                <a:lnTo>
                  <a:pt x="368877" y="0"/>
                </a:lnTo>
                <a:lnTo>
                  <a:pt x="368877" y="368876"/>
                </a:lnTo>
                <a:lnTo>
                  <a:pt x="0" y="368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/>
          <p:nvPr/>
        </p:nvSpPr>
        <p:spPr>
          <a:xfrm rot="5400000">
            <a:off x="2331574" y="8047339"/>
            <a:ext cx="1044373" cy="923257"/>
          </a:xfrm>
          <a:custGeom>
            <a:rect b="b" l="l" r="r" t="t"/>
            <a:pathLst>
              <a:path extrusionOk="0" h="368877" w="368877">
                <a:moveTo>
                  <a:pt x="0" y="0"/>
                </a:moveTo>
                <a:lnTo>
                  <a:pt x="368877" y="0"/>
                </a:lnTo>
                <a:lnTo>
                  <a:pt x="368877" y="368876"/>
                </a:lnTo>
                <a:lnTo>
                  <a:pt x="0" y="368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1417320" y="9128327"/>
            <a:ext cx="2971800" cy="104437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7924800" y="8345355"/>
            <a:ext cx="2971800" cy="104437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14191746" y="9031155"/>
            <a:ext cx="2971800" cy="104437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9"/>
          <p:cNvGrpSpPr/>
          <p:nvPr/>
        </p:nvGrpSpPr>
        <p:grpSpPr>
          <a:xfrm>
            <a:off x="-717962" y="-96318"/>
            <a:ext cx="9236858" cy="1555517"/>
            <a:chOff x="0" y="-38100"/>
            <a:chExt cx="3846125" cy="647700"/>
          </a:xfrm>
        </p:grpSpPr>
        <p:sp>
          <p:nvSpPr>
            <p:cNvPr id="309" name="Google Shape;309;p9"/>
            <p:cNvSpPr/>
            <p:nvPr/>
          </p:nvSpPr>
          <p:spPr>
            <a:xfrm>
              <a:off x="0" y="0"/>
              <a:ext cx="3846125" cy="609600"/>
            </a:xfrm>
            <a:custGeom>
              <a:rect b="b" l="l" r="r" t="t"/>
              <a:pathLst>
                <a:path extrusionOk="0" h="609600" w="3846125">
                  <a:moveTo>
                    <a:pt x="203200" y="0"/>
                  </a:moveTo>
                  <a:lnTo>
                    <a:pt x="3846125" y="0"/>
                  </a:lnTo>
                  <a:lnTo>
                    <a:pt x="364292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 txBox="1"/>
            <p:nvPr/>
          </p:nvSpPr>
          <p:spPr>
            <a:xfrm>
              <a:off x="101600" y="-38100"/>
              <a:ext cx="3642925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9"/>
          <p:cNvGrpSpPr/>
          <p:nvPr/>
        </p:nvGrpSpPr>
        <p:grpSpPr>
          <a:xfrm>
            <a:off x="2609758" y="8540983"/>
            <a:ext cx="5713390" cy="1555517"/>
            <a:chOff x="0" y="-38100"/>
            <a:chExt cx="2378992" cy="647700"/>
          </a:xfrm>
        </p:grpSpPr>
        <p:sp>
          <p:nvSpPr>
            <p:cNvPr id="312" name="Google Shape;312;p9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CBE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9"/>
          <p:cNvGrpSpPr/>
          <p:nvPr/>
        </p:nvGrpSpPr>
        <p:grpSpPr>
          <a:xfrm>
            <a:off x="-2856695" y="8540983"/>
            <a:ext cx="5713390" cy="1555517"/>
            <a:chOff x="0" y="-38100"/>
            <a:chExt cx="2378992" cy="647700"/>
          </a:xfrm>
        </p:grpSpPr>
        <p:sp>
          <p:nvSpPr>
            <p:cNvPr id="315" name="Google Shape;315;p9"/>
            <p:cNvSpPr/>
            <p:nvPr/>
          </p:nvSpPr>
          <p:spPr>
            <a:xfrm>
              <a:off x="0" y="0"/>
              <a:ext cx="2378992" cy="609600"/>
            </a:xfrm>
            <a:custGeom>
              <a:rect b="b" l="l" r="r" t="t"/>
              <a:pathLst>
                <a:path extrusionOk="0" h="609600" w="2378992">
                  <a:moveTo>
                    <a:pt x="203200" y="0"/>
                  </a:moveTo>
                  <a:lnTo>
                    <a:pt x="2378992" y="0"/>
                  </a:lnTo>
                  <a:lnTo>
                    <a:pt x="217579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74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 txBox="1"/>
            <p:nvPr/>
          </p:nvSpPr>
          <p:spPr>
            <a:xfrm>
              <a:off x="101600" y="-38100"/>
              <a:ext cx="217579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9"/>
          <p:cNvGrpSpPr/>
          <p:nvPr/>
        </p:nvGrpSpPr>
        <p:grpSpPr>
          <a:xfrm>
            <a:off x="8038423" y="9584669"/>
            <a:ext cx="10941465" cy="511831"/>
            <a:chOff x="0" y="-38100"/>
            <a:chExt cx="13845952" cy="647700"/>
          </a:xfrm>
        </p:grpSpPr>
        <p:sp>
          <p:nvSpPr>
            <p:cNvPr id="318" name="Google Shape;318;p9"/>
            <p:cNvSpPr/>
            <p:nvPr/>
          </p:nvSpPr>
          <p:spPr>
            <a:xfrm>
              <a:off x="0" y="0"/>
              <a:ext cx="13845952" cy="609600"/>
            </a:xfrm>
            <a:custGeom>
              <a:rect b="b" l="l" r="r" t="t"/>
              <a:pathLst>
                <a:path extrusionOk="0" h="609600" w="13845952">
                  <a:moveTo>
                    <a:pt x="203200" y="0"/>
                  </a:moveTo>
                  <a:lnTo>
                    <a:pt x="13845952" y="0"/>
                  </a:lnTo>
                  <a:lnTo>
                    <a:pt x="1364275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D6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 txBox="1"/>
            <p:nvPr/>
          </p:nvSpPr>
          <p:spPr>
            <a:xfrm>
              <a:off x="101600" y="-38100"/>
              <a:ext cx="13642752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9"/>
          <p:cNvSpPr txBox="1"/>
          <p:nvPr/>
        </p:nvSpPr>
        <p:spPr>
          <a:xfrm>
            <a:off x="488860" y="5789228"/>
            <a:ext cx="9362037" cy="4843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5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Риск за живота и здравето на детето</a:t>
            </a:r>
            <a:endParaRPr b="1"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 txBox="1"/>
          <p:nvPr/>
        </p:nvSpPr>
        <p:spPr>
          <a:xfrm>
            <a:off x="488860" y="122046"/>
            <a:ext cx="17786948" cy="1078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6600">
                <a:solidFill>
                  <a:srgbClr val="373E4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Какви могат да бъдат последствията ?</a:t>
            </a:r>
            <a:endParaRPr i="1" sz="8800">
              <a:solidFill>
                <a:srgbClr val="373E4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Какво да правим при пътна катастрофа (ПТП) - Адвокат Грудев" id="322" name="Google Shape;3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329632"/>
            <a:ext cx="11887200" cy="406300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/>
          <p:nvPr/>
        </p:nvSpPr>
        <p:spPr>
          <a:xfrm>
            <a:off x="5867400" y="6959721"/>
            <a:ext cx="11887200" cy="933141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5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Понякога животът може да зависи от решение, което е взето за секунди </a:t>
            </a:r>
            <a:endParaRPr/>
          </a:p>
        </p:txBody>
      </p:sp>
      <p:sp>
        <p:nvSpPr>
          <p:cNvPr id="324" name="Google Shape;324;p9"/>
          <p:cNvSpPr txBox="1"/>
          <p:nvPr/>
        </p:nvSpPr>
        <p:spPr>
          <a:xfrm>
            <a:off x="8585452" y="8624277"/>
            <a:ext cx="9362037" cy="4843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5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373E44"/>
                </a:solidFill>
                <a:latin typeface="Arial"/>
                <a:ea typeface="Arial"/>
                <a:cs typeface="Arial"/>
                <a:sym typeface="Arial"/>
              </a:rPr>
              <a:t>НЕ можем да върнем времето назад 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на Office">
  <a:themeElements>
    <a:clrScheme name="О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Teachers</dc:creator>
</cp:coreProperties>
</file>